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řední styl 3 – zvýraznění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p:cViewPr varScale="1">
        <p:scale>
          <a:sx n="109" d="100"/>
          <a:sy n="109" d="100"/>
        </p:scale>
        <p:origin x="6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oslava Stancova" userId="61da32fca43c707f" providerId="LiveId" clId="{2ED197F7-2C94-4638-BE16-04CE97943725}"/>
    <pc:docChg chg="undo custSel addSld modSld">
      <pc:chgData name="Jaroslava Stancova" userId="61da32fca43c707f" providerId="LiveId" clId="{2ED197F7-2C94-4638-BE16-04CE97943725}" dt="2022-04-05T16:47:40.204" v="3195" actId="20577"/>
      <pc:docMkLst>
        <pc:docMk/>
      </pc:docMkLst>
      <pc:sldChg chg="modSp mod">
        <pc:chgData name="Jaroslava Stancova" userId="61da32fca43c707f" providerId="LiveId" clId="{2ED197F7-2C94-4638-BE16-04CE97943725}" dt="2022-04-05T13:24:53.979" v="2753" actId="20577"/>
        <pc:sldMkLst>
          <pc:docMk/>
          <pc:sldMk cId="423234581" sldId="273"/>
        </pc:sldMkLst>
        <pc:spChg chg="mod">
          <ac:chgData name="Jaroslava Stancova" userId="61da32fca43c707f" providerId="LiveId" clId="{2ED197F7-2C94-4638-BE16-04CE97943725}" dt="2022-04-05T13:24:53.979" v="2753" actId="20577"/>
          <ac:spMkLst>
            <pc:docMk/>
            <pc:sldMk cId="423234581" sldId="273"/>
            <ac:spMk id="2" creationId="{25C17F5C-51FA-4C69-A7C1-E6088F3D02DE}"/>
          </ac:spMkLst>
        </pc:spChg>
      </pc:sldChg>
      <pc:sldChg chg="addSp delSp modSp mod">
        <pc:chgData name="Jaroslava Stancova" userId="61da32fca43c707f" providerId="LiveId" clId="{2ED197F7-2C94-4638-BE16-04CE97943725}" dt="2022-04-05T16:47:40.204" v="3195" actId="20577"/>
        <pc:sldMkLst>
          <pc:docMk/>
          <pc:sldMk cId="1156376643" sldId="276"/>
        </pc:sldMkLst>
        <pc:spChg chg="mod">
          <ac:chgData name="Jaroslava Stancova" userId="61da32fca43c707f" providerId="LiveId" clId="{2ED197F7-2C94-4638-BE16-04CE97943725}" dt="2022-04-05T16:47:40.204" v="3195" actId="20577"/>
          <ac:spMkLst>
            <pc:docMk/>
            <pc:sldMk cId="1156376643" sldId="276"/>
            <ac:spMk id="3" creationId="{C0136ABF-A4BB-4387-B983-BD944B23A0D5}"/>
          </ac:spMkLst>
        </pc:spChg>
        <pc:spChg chg="add del">
          <ac:chgData name="Jaroslava Stancova" userId="61da32fca43c707f" providerId="LiveId" clId="{2ED197F7-2C94-4638-BE16-04CE97943725}" dt="2022-04-05T12:22:33.794" v="22"/>
          <ac:spMkLst>
            <pc:docMk/>
            <pc:sldMk cId="1156376643" sldId="276"/>
            <ac:spMk id="4" creationId="{A2E7A987-3C16-41EC-869A-0A4B85157010}"/>
          </ac:spMkLst>
        </pc:spChg>
      </pc:sldChg>
      <pc:sldChg chg="addSp delSp modSp mod">
        <pc:chgData name="Jaroslava Stancova" userId="61da32fca43c707f" providerId="LiveId" clId="{2ED197F7-2C94-4638-BE16-04CE97943725}" dt="2022-04-05T12:28:06.913" v="116" actId="20577"/>
        <pc:sldMkLst>
          <pc:docMk/>
          <pc:sldMk cId="1590362219" sldId="277"/>
        </pc:sldMkLst>
        <pc:spChg chg="mod">
          <ac:chgData name="Jaroslava Stancova" userId="61da32fca43c707f" providerId="LiveId" clId="{2ED197F7-2C94-4638-BE16-04CE97943725}" dt="2022-04-05T12:18:54.472" v="17" actId="20577"/>
          <ac:spMkLst>
            <pc:docMk/>
            <pc:sldMk cId="1590362219" sldId="277"/>
            <ac:spMk id="2" creationId="{5EF264E1-0EAB-4184-9BA1-2106EF8E2DBC}"/>
          </ac:spMkLst>
        </pc:spChg>
        <pc:spChg chg="add del mod">
          <ac:chgData name="Jaroslava Stancova" userId="61da32fca43c707f" providerId="LiveId" clId="{2ED197F7-2C94-4638-BE16-04CE97943725}" dt="2022-04-05T12:28:06.913" v="116" actId="20577"/>
          <ac:spMkLst>
            <pc:docMk/>
            <pc:sldMk cId="1590362219" sldId="277"/>
            <ac:spMk id="3" creationId="{17A9A191-2771-4841-83D5-52DFA350FC5B}"/>
          </ac:spMkLst>
        </pc:spChg>
        <pc:spChg chg="add del mod">
          <ac:chgData name="Jaroslava Stancova" userId="61da32fca43c707f" providerId="LiveId" clId="{2ED197F7-2C94-4638-BE16-04CE97943725}" dt="2022-04-05T12:22:07.423" v="19"/>
          <ac:spMkLst>
            <pc:docMk/>
            <pc:sldMk cId="1590362219" sldId="277"/>
            <ac:spMk id="4" creationId="{1F21CDF1-F742-4540-BF3E-6AE8115660B0}"/>
          </ac:spMkLst>
        </pc:spChg>
      </pc:sldChg>
      <pc:sldChg chg="addSp delSp modSp new mod">
        <pc:chgData name="Jaroslava Stancova" userId="61da32fca43c707f" providerId="LiveId" clId="{2ED197F7-2C94-4638-BE16-04CE97943725}" dt="2022-04-05T12:36:26.104" v="502" actId="20577"/>
        <pc:sldMkLst>
          <pc:docMk/>
          <pc:sldMk cId="4130342977" sldId="278"/>
        </pc:sldMkLst>
        <pc:spChg chg="mod">
          <ac:chgData name="Jaroslava Stancova" userId="61da32fca43c707f" providerId="LiveId" clId="{2ED197F7-2C94-4638-BE16-04CE97943725}" dt="2022-04-05T12:29:07.922" v="144" actId="207"/>
          <ac:spMkLst>
            <pc:docMk/>
            <pc:sldMk cId="4130342977" sldId="278"/>
            <ac:spMk id="2" creationId="{CE224386-0874-4389-A339-C7F24F0F44B8}"/>
          </ac:spMkLst>
        </pc:spChg>
        <pc:spChg chg="mod">
          <ac:chgData name="Jaroslava Stancova" userId="61da32fca43c707f" providerId="LiveId" clId="{2ED197F7-2C94-4638-BE16-04CE97943725}" dt="2022-04-05T12:36:26.104" v="502" actId="20577"/>
          <ac:spMkLst>
            <pc:docMk/>
            <pc:sldMk cId="4130342977" sldId="278"/>
            <ac:spMk id="3" creationId="{DBCD09E3-4D31-44E0-A182-E28A4192F030}"/>
          </ac:spMkLst>
        </pc:spChg>
        <pc:spChg chg="add del">
          <ac:chgData name="Jaroslava Stancova" userId="61da32fca43c707f" providerId="LiveId" clId="{2ED197F7-2C94-4638-BE16-04CE97943725}" dt="2022-04-05T12:31:49.431" v="207"/>
          <ac:spMkLst>
            <pc:docMk/>
            <pc:sldMk cId="4130342977" sldId="278"/>
            <ac:spMk id="4" creationId="{4D416411-F1C2-4919-8836-26EC5487C152}"/>
          </ac:spMkLst>
        </pc:spChg>
        <pc:spChg chg="add del mod">
          <ac:chgData name="Jaroslava Stancova" userId="61da32fca43c707f" providerId="LiveId" clId="{2ED197F7-2C94-4638-BE16-04CE97943725}" dt="2022-04-05T12:31:40.192" v="203"/>
          <ac:spMkLst>
            <pc:docMk/>
            <pc:sldMk cId="4130342977" sldId="278"/>
            <ac:spMk id="5" creationId="{48306D97-9C64-4B8E-91E6-F47683D4228B}"/>
          </ac:spMkLst>
        </pc:spChg>
        <pc:spChg chg="add del mod">
          <ac:chgData name="Jaroslava Stancova" userId="61da32fca43c707f" providerId="LiveId" clId="{2ED197F7-2C94-4638-BE16-04CE97943725}" dt="2022-04-05T12:31:48.884" v="206"/>
          <ac:spMkLst>
            <pc:docMk/>
            <pc:sldMk cId="4130342977" sldId="278"/>
            <ac:spMk id="6" creationId="{A9DA9028-98C7-4020-A286-5F3DC58F0F9C}"/>
          </ac:spMkLst>
        </pc:spChg>
        <pc:spChg chg="add del">
          <ac:chgData name="Jaroslava Stancova" userId="61da32fca43c707f" providerId="LiveId" clId="{2ED197F7-2C94-4638-BE16-04CE97943725}" dt="2022-04-05T12:31:55.981" v="210"/>
          <ac:spMkLst>
            <pc:docMk/>
            <pc:sldMk cId="4130342977" sldId="278"/>
            <ac:spMk id="7" creationId="{4E68BF95-C306-4267-8270-83A515B94040}"/>
          </ac:spMkLst>
        </pc:spChg>
      </pc:sldChg>
      <pc:sldChg chg="addSp delSp modSp new mod modClrScheme chgLayout">
        <pc:chgData name="Jaroslava Stancova" userId="61da32fca43c707f" providerId="LiveId" clId="{2ED197F7-2C94-4638-BE16-04CE97943725}" dt="2022-04-05T12:57:14.056" v="1410" actId="20577"/>
        <pc:sldMkLst>
          <pc:docMk/>
          <pc:sldMk cId="2856351363" sldId="279"/>
        </pc:sldMkLst>
        <pc:spChg chg="del mod ord">
          <ac:chgData name="Jaroslava Stancova" userId="61da32fca43c707f" providerId="LiveId" clId="{2ED197F7-2C94-4638-BE16-04CE97943725}" dt="2022-04-05T12:36:42.198" v="504" actId="700"/>
          <ac:spMkLst>
            <pc:docMk/>
            <pc:sldMk cId="2856351363" sldId="279"/>
            <ac:spMk id="2" creationId="{F7790AC0-203F-4F0C-A7EF-3B8703201E2A}"/>
          </ac:spMkLst>
        </pc:spChg>
        <pc:spChg chg="del mod ord">
          <ac:chgData name="Jaroslava Stancova" userId="61da32fca43c707f" providerId="LiveId" clId="{2ED197F7-2C94-4638-BE16-04CE97943725}" dt="2022-04-05T12:36:42.198" v="504" actId="700"/>
          <ac:spMkLst>
            <pc:docMk/>
            <pc:sldMk cId="2856351363" sldId="279"/>
            <ac:spMk id="3" creationId="{964AECA2-984E-4E6D-9DF9-0FC1C99DF2D4}"/>
          </ac:spMkLst>
        </pc:spChg>
        <pc:spChg chg="add mod ord">
          <ac:chgData name="Jaroslava Stancova" userId="61da32fca43c707f" providerId="LiveId" clId="{2ED197F7-2C94-4638-BE16-04CE97943725}" dt="2022-04-05T12:36:54.400" v="525" actId="20577"/>
          <ac:spMkLst>
            <pc:docMk/>
            <pc:sldMk cId="2856351363" sldId="279"/>
            <ac:spMk id="4" creationId="{E7EDF86D-E01A-42C5-BF4D-D0110C14A3C5}"/>
          </ac:spMkLst>
        </pc:spChg>
        <pc:spChg chg="add mod ord">
          <ac:chgData name="Jaroslava Stancova" userId="61da32fca43c707f" providerId="LiveId" clId="{2ED197F7-2C94-4638-BE16-04CE97943725}" dt="2022-04-05T12:57:14.056" v="1410" actId="20577"/>
          <ac:spMkLst>
            <pc:docMk/>
            <pc:sldMk cId="2856351363" sldId="279"/>
            <ac:spMk id="5" creationId="{C9C49C0B-3994-422C-AB72-B4488D2E08E0}"/>
          </ac:spMkLst>
        </pc:spChg>
        <pc:spChg chg="add del mod ord">
          <ac:chgData name="Jaroslava Stancova" userId="61da32fca43c707f" providerId="LiveId" clId="{2ED197F7-2C94-4638-BE16-04CE97943725}" dt="2022-04-05T12:52:49.858" v="1289" actId="931"/>
          <ac:spMkLst>
            <pc:docMk/>
            <pc:sldMk cId="2856351363" sldId="279"/>
            <ac:spMk id="6" creationId="{F1610071-3149-4BE5-8166-747A64142238}"/>
          </ac:spMkLst>
        </pc:spChg>
        <pc:picChg chg="add mod modCrop">
          <ac:chgData name="Jaroslava Stancova" userId="61da32fca43c707f" providerId="LiveId" clId="{2ED197F7-2C94-4638-BE16-04CE97943725}" dt="2022-04-05T12:53:28.336" v="1295" actId="1076"/>
          <ac:picMkLst>
            <pc:docMk/>
            <pc:sldMk cId="2856351363" sldId="279"/>
            <ac:picMk id="8" creationId="{728D13A2-22E7-45D6-AD5C-DBEF182C36B6}"/>
          </ac:picMkLst>
        </pc:picChg>
      </pc:sldChg>
      <pc:sldChg chg="addSp delSp modSp new mod modClrScheme chgLayout">
        <pc:chgData name="Jaroslava Stancova" userId="61da32fca43c707f" providerId="LiveId" clId="{2ED197F7-2C94-4638-BE16-04CE97943725}" dt="2022-04-05T12:51:24.943" v="1288" actId="20577"/>
        <pc:sldMkLst>
          <pc:docMk/>
          <pc:sldMk cId="4209821470" sldId="280"/>
        </pc:sldMkLst>
        <pc:spChg chg="del mod ord">
          <ac:chgData name="Jaroslava Stancova" userId="61da32fca43c707f" providerId="LiveId" clId="{2ED197F7-2C94-4638-BE16-04CE97943725}" dt="2022-04-05T12:39:34.441" v="670" actId="700"/>
          <ac:spMkLst>
            <pc:docMk/>
            <pc:sldMk cId="4209821470" sldId="280"/>
            <ac:spMk id="2" creationId="{D6816AD4-6010-47DF-BB43-8132C2E39784}"/>
          </ac:spMkLst>
        </pc:spChg>
        <pc:spChg chg="del mod ord">
          <ac:chgData name="Jaroslava Stancova" userId="61da32fca43c707f" providerId="LiveId" clId="{2ED197F7-2C94-4638-BE16-04CE97943725}" dt="2022-04-05T12:39:34.441" v="670" actId="700"/>
          <ac:spMkLst>
            <pc:docMk/>
            <pc:sldMk cId="4209821470" sldId="280"/>
            <ac:spMk id="3" creationId="{9F65A95A-D486-4022-A7EE-0CDEA7709766}"/>
          </ac:spMkLst>
        </pc:spChg>
        <pc:spChg chg="del">
          <ac:chgData name="Jaroslava Stancova" userId="61da32fca43c707f" providerId="LiveId" clId="{2ED197F7-2C94-4638-BE16-04CE97943725}" dt="2022-04-05T12:39:34.441" v="670" actId="700"/>
          <ac:spMkLst>
            <pc:docMk/>
            <pc:sldMk cId="4209821470" sldId="280"/>
            <ac:spMk id="4" creationId="{996D33E9-7067-428F-96B0-560F8AED5738}"/>
          </ac:spMkLst>
        </pc:spChg>
        <pc:spChg chg="add mod ord">
          <ac:chgData name="Jaroslava Stancova" userId="61da32fca43c707f" providerId="LiveId" clId="{2ED197F7-2C94-4638-BE16-04CE97943725}" dt="2022-04-05T12:51:24.943" v="1288" actId="20577"/>
          <ac:spMkLst>
            <pc:docMk/>
            <pc:sldMk cId="4209821470" sldId="280"/>
            <ac:spMk id="5" creationId="{CBFAE6FF-A4E8-45A3-A33A-50E3C5942D55}"/>
          </ac:spMkLst>
        </pc:spChg>
        <pc:spChg chg="add del mod ord">
          <ac:chgData name="Jaroslava Stancova" userId="61da32fca43c707f" providerId="LiveId" clId="{2ED197F7-2C94-4638-BE16-04CE97943725}" dt="2022-04-05T12:51:01.835" v="1273" actId="20577"/>
          <ac:spMkLst>
            <pc:docMk/>
            <pc:sldMk cId="4209821470" sldId="280"/>
            <ac:spMk id="6" creationId="{CAF8FF04-A8B8-404B-9A8C-EB801B3F692A}"/>
          </ac:spMkLst>
        </pc:spChg>
        <pc:spChg chg="add del mod">
          <ac:chgData name="Jaroslava Stancova" userId="61da32fca43c707f" providerId="LiveId" clId="{2ED197F7-2C94-4638-BE16-04CE97943725}" dt="2022-04-05T12:40:40.639" v="672"/>
          <ac:spMkLst>
            <pc:docMk/>
            <pc:sldMk cId="4209821470" sldId="280"/>
            <ac:spMk id="7" creationId="{1AFDFEB6-C16A-406C-B22A-1CAFAEC4F80E}"/>
          </ac:spMkLst>
        </pc:spChg>
        <pc:spChg chg="add del">
          <ac:chgData name="Jaroslava Stancova" userId="61da32fca43c707f" providerId="LiveId" clId="{2ED197F7-2C94-4638-BE16-04CE97943725}" dt="2022-04-05T12:41:30.150" v="686"/>
          <ac:spMkLst>
            <pc:docMk/>
            <pc:sldMk cId="4209821470" sldId="280"/>
            <ac:spMk id="8" creationId="{FB2FEDF8-03BF-416F-AABB-55F24D241297}"/>
          </ac:spMkLst>
        </pc:spChg>
        <pc:spChg chg="add del">
          <ac:chgData name="Jaroslava Stancova" userId="61da32fca43c707f" providerId="LiveId" clId="{2ED197F7-2C94-4638-BE16-04CE97943725}" dt="2022-04-05T12:41:42.706" v="692"/>
          <ac:spMkLst>
            <pc:docMk/>
            <pc:sldMk cId="4209821470" sldId="280"/>
            <ac:spMk id="9" creationId="{88D390EB-77F8-48B8-A570-439EB3E9672D}"/>
          </ac:spMkLst>
        </pc:spChg>
        <pc:spChg chg="add del">
          <ac:chgData name="Jaroslava Stancova" userId="61da32fca43c707f" providerId="LiveId" clId="{2ED197F7-2C94-4638-BE16-04CE97943725}" dt="2022-04-05T12:42:33.887" v="694"/>
          <ac:spMkLst>
            <pc:docMk/>
            <pc:sldMk cId="4209821470" sldId="280"/>
            <ac:spMk id="10" creationId="{F54BE8E3-523F-4AB7-91A0-80227A947BEC}"/>
          </ac:spMkLst>
        </pc:spChg>
        <pc:spChg chg="add">
          <ac:chgData name="Jaroslava Stancova" userId="61da32fca43c707f" providerId="LiveId" clId="{2ED197F7-2C94-4638-BE16-04CE97943725}" dt="2022-04-05T12:44:35.223" v="812"/>
          <ac:spMkLst>
            <pc:docMk/>
            <pc:sldMk cId="4209821470" sldId="280"/>
            <ac:spMk id="11" creationId="{9A7355B0-91CE-421A-B559-B29DD5FC5273}"/>
          </ac:spMkLst>
        </pc:spChg>
      </pc:sldChg>
      <pc:sldChg chg="modSp new mod">
        <pc:chgData name="Jaroslava Stancova" userId="61da32fca43c707f" providerId="LiveId" clId="{2ED197F7-2C94-4638-BE16-04CE97943725}" dt="2022-04-05T13:08:41.509" v="2123" actId="20577"/>
        <pc:sldMkLst>
          <pc:docMk/>
          <pc:sldMk cId="645765011" sldId="281"/>
        </pc:sldMkLst>
        <pc:spChg chg="mod">
          <ac:chgData name="Jaroslava Stancova" userId="61da32fca43c707f" providerId="LiveId" clId="{2ED197F7-2C94-4638-BE16-04CE97943725}" dt="2022-04-05T12:57:49.981" v="1424" actId="207"/>
          <ac:spMkLst>
            <pc:docMk/>
            <pc:sldMk cId="645765011" sldId="281"/>
            <ac:spMk id="2" creationId="{AE793842-34A1-4F6E-B75E-0D11494E0D3F}"/>
          </ac:spMkLst>
        </pc:spChg>
        <pc:spChg chg="mod">
          <ac:chgData name="Jaroslava Stancova" userId="61da32fca43c707f" providerId="LiveId" clId="{2ED197F7-2C94-4638-BE16-04CE97943725}" dt="2022-04-05T13:08:41.509" v="2123" actId="20577"/>
          <ac:spMkLst>
            <pc:docMk/>
            <pc:sldMk cId="645765011" sldId="281"/>
            <ac:spMk id="3" creationId="{8B44B2B4-7A3D-48A8-840A-40C975B95EC4}"/>
          </ac:spMkLst>
        </pc:spChg>
      </pc:sldChg>
      <pc:sldChg chg="modSp new mod">
        <pc:chgData name="Jaroslava Stancova" userId="61da32fca43c707f" providerId="LiveId" clId="{2ED197F7-2C94-4638-BE16-04CE97943725}" dt="2022-04-05T13:18:12.944" v="2649" actId="20577"/>
        <pc:sldMkLst>
          <pc:docMk/>
          <pc:sldMk cId="3470150347" sldId="282"/>
        </pc:sldMkLst>
        <pc:spChg chg="mod">
          <ac:chgData name="Jaroslava Stancova" userId="61da32fca43c707f" providerId="LiveId" clId="{2ED197F7-2C94-4638-BE16-04CE97943725}" dt="2022-04-05T13:09:55.724" v="2151" actId="20577"/>
          <ac:spMkLst>
            <pc:docMk/>
            <pc:sldMk cId="3470150347" sldId="282"/>
            <ac:spMk id="2" creationId="{E2790954-11D6-49BF-B10E-28B30E403AFD}"/>
          </ac:spMkLst>
        </pc:spChg>
        <pc:spChg chg="mod">
          <ac:chgData name="Jaroslava Stancova" userId="61da32fca43c707f" providerId="LiveId" clId="{2ED197F7-2C94-4638-BE16-04CE97943725}" dt="2022-04-05T13:18:12.944" v="2649" actId="20577"/>
          <ac:spMkLst>
            <pc:docMk/>
            <pc:sldMk cId="3470150347" sldId="282"/>
            <ac:spMk id="3" creationId="{68DCB6A6-5F67-43BF-8A45-F4633E80AD39}"/>
          </ac:spMkLst>
        </pc:spChg>
      </pc:sldChg>
      <pc:sldChg chg="addSp delSp modSp new mod modClrScheme chgLayout">
        <pc:chgData name="Jaroslava Stancova" userId="61da32fca43c707f" providerId="LiveId" clId="{2ED197F7-2C94-4638-BE16-04CE97943725}" dt="2022-04-05T13:32:12.066" v="3049" actId="20577"/>
        <pc:sldMkLst>
          <pc:docMk/>
          <pc:sldMk cId="1878629255" sldId="283"/>
        </pc:sldMkLst>
        <pc:spChg chg="del mod ord">
          <ac:chgData name="Jaroslava Stancova" userId="61da32fca43c707f" providerId="LiveId" clId="{2ED197F7-2C94-4638-BE16-04CE97943725}" dt="2022-04-05T13:20:24.530" v="2651" actId="700"/>
          <ac:spMkLst>
            <pc:docMk/>
            <pc:sldMk cId="1878629255" sldId="283"/>
            <ac:spMk id="2" creationId="{372532BF-57D8-421C-9F8B-F5C6F8AEA387}"/>
          </ac:spMkLst>
        </pc:spChg>
        <pc:spChg chg="del mod ord">
          <ac:chgData name="Jaroslava Stancova" userId="61da32fca43c707f" providerId="LiveId" clId="{2ED197F7-2C94-4638-BE16-04CE97943725}" dt="2022-04-05T13:20:24.530" v="2651" actId="700"/>
          <ac:spMkLst>
            <pc:docMk/>
            <pc:sldMk cId="1878629255" sldId="283"/>
            <ac:spMk id="3" creationId="{ADA8DCFF-BBE7-4488-8BB0-2090EF5C9E59}"/>
          </ac:spMkLst>
        </pc:spChg>
        <pc:spChg chg="add mod ord">
          <ac:chgData name="Jaroslava Stancova" userId="61da32fca43c707f" providerId="LiveId" clId="{2ED197F7-2C94-4638-BE16-04CE97943725}" dt="2022-04-05T13:21:31.359" v="2681" actId="20577"/>
          <ac:spMkLst>
            <pc:docMk/>
            <pc:sldMk cId="1878629255" sldId="283"/>
            <ac:spMk id="4" creationId="{CB47CA59-31A0-4B29-98AD-C1ACDBDCF1C0}"/>
          </ac:spMkLst>
        </pc:spChg>
        <pc:spChg chg="add del mod ord">
          <ac:chgData name="Jaroslava Stancova" userId="61da32fca43c707f" providerId="LiveId" clId="{2ED197F7-2C94-4638-BE16-04CE97943725}" dt="2022-04-05T13:20:28.721" v="2652"/>
          <ac:spMkLst>
            <pc:docMk/>
            <pc:sldMk cId="1878629255" sldId="283"/>
            <ac:spMk id="5" creationId="{647682D9-6E08-4CD8-AB71-E8C21B7A43EE}"/>
          </ac:spMkLst>
        </pc:spChg>
        <pc:spChg chg="add mod ord">
          <ac:chgData name="Jaroslava Stancova" userId="61da32fca43c707f" providerId="LiveId" clId="{2ED197F7-2C94-4638-BE16-04CE97943725}" dt="2022-04-05T13:32:12.066" v="3049" actId="20577"/>
          <ac:spMkLst>
            <pc:docMk/>
            <pc:sldMk cId="1878629255" sldId="283"/>
            <ac:spMk id="6" creationId="{D7FCC881-0255-4A05-98DB-4764FC4A43D8}"/>
          </ac:spMkLst>
        </pc:spChg>
        <pc:picChg chg="add mod modCrop">
          <ac:chgData name="Jaroslava Stancova" userId="61da32fca43c707f" providerId="LiveId" clId="{2ED197F7-2C94-4638-BE16-04CE97943725}" dt="2022-04-05T13:21:02.493" v="2657" actId="14100"/>
          <ac:picMkLst>
            <pc:docMk/>
            <pc:sldMk cId="1878629255" sldId="283"/>
            <ac:picMk id="7" creationId="{35C1AB86-F4D3-4E00-A32E-5180A07D166B}"/>
          </ac:picMkLst>
        </pc:picChg>
      </pc:sldChg>
      <pc:sldChg chg="addSp delSp modSp new mod modClrScheme chgLayout">
        <pc:chgData name="Jaroslava Stancova" userId="61da32fca43c707f" providerId="LiveId" clId="{2ED197F7-2C94-4638-BE16-04CE97943725}" dt="2022-04-05T13:37:36.668" v="3194" actId="122"/>
        <pc:sldMkLst>
          <pc:docMk/>
          <pc:sldMk cId="2916616060" sldId="284"/>
        </pc:sldMkLst>
        <pc:spChg chg="del mod ord">
          <ac:chgData name="Jaroslava Stancova" userId="61da32fca43c707f" providerId="LiveId" clId="{2ED197F7-2C94-4638-BE16-04CE97943725}" dt="2022-04-05T13:34:06.480" v="3051" actId="700"/>
          <ac:spMkLst>
            <pc:docMk/>
            <pc:sldMk cId="2916616060" sldId="284"/>
            <ac:spMk id="2" creationId="{3139C3D1-903E-4409-AEF1-4B99AC4EE2ED}"/>
          </ac:spMkLst>
        </pc:spChg>
        <pc:spChg chg="del mod ord">
          <ac:chgData name="Jaroslava Stancova" userId="61da32fca43c707f" providerId="LiveId" clId="{2ED197F7-2C94-4638-BE16-04CE97943725}" dt="2022-04-05T13:34:06.480" v="3051" actId="700"/>
          <ac:spMkLst>
            <pc:docMk/>
            <pc:sldMk cId="2916616060" sldId="284"/>
            <ac:spMk id="3" creationId="{2D7F48E6-6DE8-4906-B27B-F7050B402A35}"/>
          </ac:spMkLst>
        </pc:spChg>
        <pc:spChg chg="del">
          <ac:chgData name="Jaroslava Stancova" userId="61da32fca43c707f" providerId="LiveId" clId="{2ED197F7-2C94-4638-BE16-04CE97943725}" dt="2022-04-05T13:34:06.480" v="3051" actId="700"/>
          <ac:spMkLst>
            <pc:docMk/>
            <pc:sldMk cId="2916616060" sldId="284"/>
            <ac:spMk id="4" creationId="{02138039-4881-4578-BEF5-43516C72D3AF}"/>
          </ac:spMkLst>
        </pc:spChg>
        <pc:spChg chg="add mod ord">
          <ac:chgData name="Jaroslava Stancova" userId="61da32fca43c707f" providerId="LiveId" clId="{2ED197F7-2C94-4638-BE16-04CE97943725}" dt="2022-04-05T13:37:36.668" v="3194" actId="122"/>
          <ac:spMkLst>
            <pc:docMk/>
            <pc:sldMk cId="2916616060" sldId="284"/>
            <ac:spMk id="5" creationId="{C334314A-A11A-4798-99F3-8BC2DF43D6AB}"/>
          </ac:spMkLst>
        </pc:spChg>
        <pc:spChg chg="add mod ord">
          <ac:chgData name="Jaroslava Stancova" userId="61da32fca43c707f" providerId="LiveId" clId="{2ED197F7-2C94-4638-BE16-04CE97943725}" dt="2022-04-05T13:37:28.448" v="3190" actId="122"/>
          <ac:spMkLst>
            <pc:docMk/>
            <pc:sldMk cId="2916616060" sldId="284"/>
            <ac:spMk id="6" creationId="{4778BAF7-C1FE-4E41-97FF-EFB57605387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4/5/2022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bmp"/><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28B9BE-6225-45F9-A78D-862D500586CB}"/>
              </a:ext>
            </a:extLst>
          </p:cNvPr>
          <p:cNvSpPr>
            <a:spLocks noGrp="1"/>
          </p:cNvSpPr>
          <p:nvPr>
            <p:ph type="ctrTitle"/>
          </p:nvPr>
        </p:nvSpPr>
        <p:spPr/>
        <p:txBody>
          <a:bodyPr/>
          <a:lstStyle/>
          <a:p>
            <a:r>
              <a:rPr lang="cs-CZ" b="1" dirty="0">
                <a:solidFill>
                  <a:schemeClr val="accent1"/>
                </a:solidFill>
              </a:rPr>
              <a:t>KUDY CHODÍ DĚJINY</a:t>
            </a:r>
          </a:p>
        </p:txBody>
      </p:sp>
      <p:sp>
        <p:nvSpPr>
          <p:cNvPr id="3" name="Podnadpis 2">
            <a:extLst>
              <a:ext uri="{FF2B5EF4-FFF2-40B4-BE49-F238E27FC236}">
                <a16:creationId xmlns:a16="http://schemas.microsoft.com/office/drawing/2014/main" id="{2A841B8E-E245-4588-A2C6-5B24A97ED911}"/>
              </a:ext>
            </a:extLst>
          </p:cNvPr>
          <p:cNvSpPr>
            <a:spLocks noGrp="1"/>
          </p:cNvSpPr>
          <p:nvPr>
            <p:ph type="subTitle" idx="1"/>
          </p:nvPr>
        </p:nvSpPr>
        <p:spPr/>
        <p:txBody>
          <a:bodyPr/>
          <a:lstStyle/>
          <a:p>
            <a:r>
              <a:rPr lang="cs-CZ" b="1" i="1" dirty="0"/>
              <a:t>Dějiny jdou po cestách naší obce</a:t>
            </a:r>
            <a:endParaRPr lang="cs-CZ" i="1" dirty="0"/>
          </a:p>
          <a:p>
            <a:endParaRPr lang="cs-CZ" dirty="0"/>
          </a:p>
        </p:txBody>
      </p:sp>
    </p:spTree>
    <p:extLst>
      <p:ext uri="{BB962C8B-B14F-4D97-AF65-F5344CB8AC3E}">
        <p14:creationId xmlns:p14="http://schemas.microsoft.com/office/powerpoint/2010/main" val="4220294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3BCD0104-B828-4E8F-A8DC-FE2AADC2540F}"/>
              </a:ext>
            </a:extLst>
          </p:cNvPr>
          <p:cNvSpPr>
            <a:spLocks noGrp="1"/>
          </p:cNvSpPr>
          <p:nvPr>
            <p:ph type="title"/>
          </p:nvPr>
        </p:nvSpPr>
        <p:spPr/>
        <p:txBody>
          <a:bodyPr/>
          <a:lstStyle/>
          <a:p>
            <a:r>
              <a:rPr lang="cs-CZ" b="1" dirty="0">
                <a:solidFill>
                  <a:schemeClr val="accent1"/>
                </a:solidFill>
              </a:rPr>
              <a:t>Mor a jeho následky</a:t>
            </a:r>
          </a:p>
        </p:txBody>
      </p:sp>
      <p:sp>
        <p:nvSpPr>
          <p:cNvPr id="6" name="Zástupný obsah 5">
            <a:extLst>
              <a:ext uri="{FF2B5EF4-FFF2-40B4-BE49-F238E27FC236}">
                <a16:creationId xmlns:a16="http://schemas.microsoft.com/office/drawing/2014/main" id="{9E857189-0D64-4B7C-934A-EFC90B60F7B0}"/>
              </a:ext>
            </a:extLst>
          </p:cNvPr>
          <p:cNvSpPr>
            <a:spLocks noGrp="1"/>
          </p:cNvSpPr>
          <p:nvPr>
            <p:ph idx="1"/>
          </p:nvPr>
        </p:nvSpPr>
        <p:spPr/>
        <p:txBody>
          <a:bodyPr/>
          <a:lstStyle/>
          <a:p>
            <a:r>
              <a:rPr lang="cs-CZ" sz="1800" b="1" dirty="0">
                <a:effectLst/>
                <a:ea typeface="Times New Roman" panose="02020603050405020304" pitchFamily="18" charset="0"/>
              </a:rPr>
              <a:t>Kolem roku 1680 zavlečen byl do Evropy mor, tehdy lidově zvaný „morová rána“. Tato metla lidstva řádila i u nás tak hrozně, že dle dochovaných zpráv, některé obyvatelstvo Buckova a okolí vymřelo a obec musila být po roce 1680 znovu osazena novými lidmi. </a:t>
            </a:r>
          </a:p>
          <a:p>
            <a:r>
              <a:rPr lang="cs-CZ" sz="1800" b="1" dirty="0">
                <a:effectLst/>
                <a:ea typeface="Times New Roman" panose="02020603050405020304" pitchFamily="18" charset="0"/>
              </a:rPr>
              <a:t>Majitelé Buštěhradu, kteří vlastnili též panství Zákupy, prostě přeložili část osadníků </a:t>
            </a:r>
            <a:r>
              <a:rPr lang="cs-CZ" b="1" dirty="0" err="1">
                <a:ea typeface="Times New Roman" panose="02020603050405020304" pitchFamily="18" charset="0"/>
              </a:rPr>
              <a:t>Z</a:t>
            </a:r>
            <a:r>
              <a:rPr lang="cs-CZ" sz="1800" b="1" dirty="0" err="1">
                <a:effectLst/>
                <a:ea typeface="Times New Roman" panose="02020603050405020304" pitchFamily="18" charset="0"/>
              </a:rPr>
              <a:t>ákupska</a:t>
            </a:r>
            <a:r>
              <a:rPr lang="cs-CZ" sz="1800" b="1" dirty="0">
                <a:effectLst/>
                <a:ea typeface="Times New Roman" panose="02020603050405020304" pitchFamily="18" charset="0"/>
              </a:rPr>
              <a:t> do Buckova a okolí. Tak se dostalo do Buštěhradu a okolních vesnic, tedy i k nám, mnoho rodin německé národnosti. </a:t>
            </a:r>
          </a:p>
          <a:p>
            <a:r>
              <a:rPr lang="cs-CZ" sz="1800" b="1" dirty="0">
                <a:effectLst/>
                <a:ea typeface="Times New Roman" panose="02020603050405020304" pitchFamily="18" charset="0"/>
              </a:rPr>
              <a:t>Po čase se však tento německý živel počeštil, jednak českým prostředím, jednak tím, že německá mládež s českou se ženila a vdávala.</a:t>
            </a:r>
          </a:p>
          <a:p>
            <a:r>
              <a:rPr lang="cs-CZ" b="1" dirty="0">
                <a:ea typeface="Times New Roman" panose="02020603050405020304" pitchFamily="18" charset="0"/>
              </a:rPr>
              <a:t>Mor však naši obec a celé panství postihl ještě v letech </a:t>
            </a:r>
            <a:r>
              <a:rPr lang="cs-CZ" sz="1800" b="1" dirty="0">
                <a:effectLst/>
                <a:ea typeface="Times New Roman" panose="02020603050405020304" pitchFamily="18" charset="0"/>
              </a:rPr>
              <a:t>1713, 1715, 1771a 1772.</a:t>
            </a:r>
          </a:p>
          <a:p>
            <a:endParaRPr lang="cs-CZ" sz="1800" b="1" dirty="0">
              <a:effectLst/>
              <a:ea typeface="Times New Roman" panose="02020603050405020304" pitchFamily="18" charset="0"/>
            </a:endParaRPr>
          </a:p>
          <a:p>
            <a:endParaRPr lang="cs-CZ" sz="1800" b="1" dirty="0">
              <a:effectLst/>
              <a:ea typeface="Times New Roman" panose="02020603050405020304" pitchFamily="18" charset="0"/>
            </a:endParaRPr>
          </a:p>
          <a:p>
            <a:endParaRPr lang="cs-CZ" dirty="0"/>
          </a:p>
        </p:txBody>
      </p:sp>
    </p:spTree>
    <p:extLst>
      <p:ext uri="{BB962C8B-B14F-4D97-AF65-F5344CB8AC3E}">
        <p14:creationId xmlns:p14="http://schemas.microsoft.com/office/powerpoint/2010/main" val="250508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DF1AD-28CB-40C5-A76F-68E0BEE6FA8D}"/>
              </a:ext>
            </a:extLst>
          </p:cNvPr>
          <p:cNvSpPr>
            <a:spLocks noGrp="1"/>
          </p:cNvSpPr>
          <p:nvPr>
            <p:ph type="title"/>
          </p:nvPr>
        </p:nvSpPr>
        <p:spPr/>
        <p:txBody>
          <a:bodyPr>
            <a:noAutofit/>
          </a:bodyPr>
          <a:lstStyle/>
          <a:p>
            <a:r>
              <a:rPr lang="cs-CZ" b="1" dirty="0">
                <a:solidFill>
                  <a:schemeClr val="accent1"/>
                </a:solidFill>
                <a:effectLst/>
                <a:ea typeface="Times New Roman" panose="02020603050405020304" pitchFamily="18" charset="0"/>
              </a:rPr>
              <a:t>Robotní patent císaře Leopolda I. z roku 1680</a:t>
            </a:r>
            <a:br>
              <a:rPr lang="cs-CZ" b="1" dirty="0">
                <a:solidFill>
                  <a:schemeClr val="accent1"/>
                </a:solidFill>
                <a:effectLst/>
                <a:ea typeface="Times New Roman" panose="02020603050405020304" pitchFamily="18" charset="0"/>
              </a:rPr>
            </a:br>
            <a:endParaRPr lang="cs-CZ" b="1" dirty="0">
              <a:solidFill>
                <a:schemeClr val="accent1"/>
              </a:solidFill>
            </a:endParaRPr>
          </a:p>
        </p:txBody>
      </p:sp>
      <p:sp>
        <p:nvSpPr>
          <p:cNvPr id="3" name="Zástupný obsah 2">
            <a:extLst>
              <a:ext uri="{FF2B5EF4-FFF2-40B4-BE49-F238E27FC236}">
                <a16:creationId xmlns:a16="http://schemas.microsoft.com/office/drawing/2014/main" id="{36E3FD04-9E7B-404E-8010-4B896CF00D36}"/>
              </a:ext>
            </a:extLst>
          </p:cNvPr>
          <p:cNvSpPr>
            <a:spLocks noGrp="1"/>
          </p:cNvSpPr>
          <p:nvPr>
            <p:ph idx="1"/>
          </p:nvPr>
        </p:nvSpPr>
        <p:spPr/>
        <p:txBody>
          <a:bodyPr/>
          <a:lstStyle/>
          <a:p>
            <a:pPr algn="just"/>
            <a:r>
              <a:rPr lang="cs-CZ" sz="1800" b="1" dirty="0">
                <a:effectLst/>
                <a:ea typeface="Times New Roman" panose="02020603050405020304" pitchFamily="18" charset="0"/>
              </a:rPr>
              <a:t>Velmi vážně zhoršil se stav lidu poddaného Čechách a na Moravě po bitvě bělohorské a válce třicetileté tím, že nadmíru vzrostly jeho povinnosti k vrchnostem, platy i roboty. </a:t>
            </a:r>
          </a:p>
          <a:p>
            <a:pPr algn="just"/>
            <a:r>
              <a:rPr lang="cs-CZ" b="1" dirty="0">
                <a:ea typeface="Times New Roman" panose="02020603050405020304" pitchFamily="18" charset="0"/>
              </a:rPr>
              <a:t>V roce 1680 a pak 1717 byly vydány robotní patenty, které zapovídají, aby platy gruntovní proti vysazení </a:t>
            </a:r>
            <a:r>
              <a:rPr lang="cs-CZ" b="1" dirty="0" err="1">
                <a:ea typeface="Times New Roman" panose="02020603050405020304" pitchFamily="18" charset="0"/>
              </a:rPr>
              <a:t>urburnímu</a:t>
            </a:r>
            <a:r>
              <a:rPr lang="cs-CZ" b="1" dirty="0">
                <a:ea typeface="Times New Roman" panose="02020603050405020304" pitchFamily="18" charset="0"/>
              </a:rPr>
              <a:t> a starému obyčeji se dle vůle a libosti vrchnosti nezvyšovaly. </a:t>
            </a:r>
            <a:r>
              <a:rPr lang="cs-CZ" sz="1800" i="1" dirty="0">
                <a:effectLst/>
                <a:ea typeface="Times New Roman" panose="02020603050405020304" pitchFamily="18" charset="0"/>
              </a:rPr>
              <a:t>( </a:t>
            </a:r>
            <a:r>
              <a:rPr lang="cs-CZ" sz="1800" i="1" dirty="0" err="1">
                <a:effectLst/>
                <a:ea typeface="Times New Roman" panose="02020603050405020304" pitchFamily="18" charset="0"/>
              </a:rPr>
              <a:t>urburáře</a:t>
            </a:r>
            <a:r>
              <a:rPr lang="cs-CZ" sz="1800" i="1" dirty="0">
                <a:effectLst/>
                <a:ea typeface="Times New Roman" panose="02020603050405020304" pitchFamily="18" charset="0"/>
              </a:rPr>
              <a:t> jsou knihy, do nichž se zapisoval šlechtický a duchovenský statek v rukou selských) </a:t>
            </a:r>
            <a:endParaRPr lang="cs-CZ" sz="1800" b="1" i="1" dirty="0">
              <a:effectLst/>
              <a:ea typeface="Times New Roman" panose="02020603050405020304" pitchFamily="18" charset="0"/>
            </a:endParaRPr>
          </a:p>
          <a:p>
            <a:pPr algn="just"/>
            <a:r>
              <a:rPr lang="cs-CZ" sz="1800" b="1" dirty="0">
                <a:effectLst/>
                <a:ea typeface="Times New Roman" panose="02020603050405020304" pitchFamily="18" charset="0"/>
              </a:rPr>
              <a:t>Dále se stanoví nejvyšší počet dnů roboty v týdnu na 3 dny, neboť u některých vrchností robotovali poddaní 4, 5 dnů ba i celý týden. </a:t>
            </a:r>
            <a:r>
              <a:rPr lang="cs-CZ" sz="1800" i="1" dirty="0">
                <a:effectLst/>
                <a:ea typeface="Times New Roman" panose="02020603050405020304" pitchFamily="18" charset="0"/>
              </a:rPr>
              <a:t>Počet dnů roboty v týdnu však se nevztahoval na sklizeň sena a obilí, nebo nějaké živelné pohromy, tu musili poddaní robotovat denně, až pokud práce ty nebyly skončeny.</a:t>
            </a:r>
          </a:p>
          <a:p>
            <a:pPr algn="just"/>
            <a:endParaRPr lang="cs-CZ" sz="1800" b="1" i="1" dirty="0">
              <a:effectLst/>
              <a:ea typeface="Times New Roman" panose="02020603050405020304" pitchFamily="18" charset="0"/>
            </a:endParaRPr>
          </a:p>
          <a:p>
            <a:pPr algn="just"/>
            <a:endParaRPr lang="cs-CZ" b="1" dirty="0"/>
          </a:p>
        </p:txBody>
      </p:sp>
      <p:sp>
        <p:nvSpPr>
          <p:cNvPr id="5" name="Rectangle 2">
            <a:extLst>
              <a:ext uri="{FF2B5EF4-FFF2-40B4-BE49-F238E27FC236}">
                <a16:creationId xmlns:a16="http://schemas.microsoft.com/office/drawing/2014/main" id="{2E43C128-3B48-4EA2-A738-9CC11326E11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byly vydány robotní patenty v roce 1680 a 1717. Patenty tyto souhlasně zapovídají aby „platy gruntovní proti vysazení urburnímu ( urburáře jsou knihy, do nichž se zapisoval šlechtický a duchovenský statek v rukou selských) a starobylému obyčeji, dle vlastní vůle a libosti vrchnosti se nezvyšovaly.</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25256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CC7B37-97AB-4C20-A2AD-7C39702B7ACB}"/>
              </a:ext>
            </a:extLst>
          </p:cNvPr>
          <p:cNvSpPr>
            <a:spLocks noGrp="1"/>
          </p:cNvSpPr>
          <p:nvPr>
            <p:ph type="title"/>
          </p:nvPr>
        </p:nvSpPr>
        <p:spPr/>
        <p:txBody>
          <a:bodyPr/>
          <a:lstStyle/>
          <a:p>
            <a:r>
              <a:rPr lang="cs-CZ" b="1" dirty="0">
                <a:solidFill>
                  <a:schemeClr val="accent1"/>
                </a:solidFill>
              </a:rPr>
              <a:t>Železné krávy</a:t>
            </a:r>
          </a:p>
        </p:txBody>
      </p:sp>
      <p:sp>
        <p:nvSpPr>
          <p:cNvPr id="3" name="Zástupný obsah 2">
            <a:extLst>
              <a:ext uri="{FF2B5EF4-FFF2-40B4-BE49-F238E27FC236}">
                <a16:creationId xmlns:a16="http://schemas.microsoft.com/office/drawing/2014/main" id="{DEB8F37A-E930-461A-BA14-DFBC2FDBDFDA}"/>
              </a:ext>
            </a:extLst>
          </p:cNvPr>
          <p:cNvSpPr>
            <a:spLocks noGrp="1"/>
          </p:cNvSpPr>
          <p:nvPr>
            <p:ph idx="1"/>
          </p:nvPr>
        </p:nvSpPr>
        <p:spPr/>
        <p:txBody>
          <a:bodyPr/>
          <a:lstStyle/>
          <a:p>
            <a:pPr algn="just"/>
            <a:r>
              <a:rPr lang="cs-CZ" b="1" dirty="0"/>
              <a:t>Po třicetileté válce se sedláci na gruntech často mění. Daně velmi zatěžují osadníky. Čím méně bylo osazeno gruntů, tím platili větší daně. Sedláci odcházejí ze svých usedlostí, protože se nemohou uživit. Dobytka měli málo a stavení zpustlá. </a:t>
            </a:r>
          </a:p>
          <a:p>
            <a:pPr algn="just"/>
            <a:r>
              <a:rPr lang="cs-CZ" b="1" dirty="0"/>
              <a:t>Páni jim sice půjčili dobytek, ale to je ještě více zatěžovalo, neboť platili z něho nájem. </a:t>
            </a:r>
          </a:p>
          <a:p>
            <a:pPr algn="just"/>
            <a:r>
              <a:rPr lang="cs-CZ" b="1" dirty="0"/>
              <a:t>To byly tzv „Železné krávy“.</a:t>
            </a:r>
          </a:p>
          <a:p>
            <a:pPr algn="just"/>
            <a:r>
              <a:rPr lang="cs-CZ" b="1" dirty="0"/>
              <a:t>Po třicetileté válce bylo v obci 10 železných krav a 3 ovce.</a:t>
            </a:r>
          </a:p>
          <a:p>
            <a:pPr algn="just"/>
            <a:r>
              <a:rPr lang="cs-CZ" b="1" dirty="0"/>
              <a:t>V roce 1687 pak bylo v obci 13 železných krav. </a:t>
            </a:r>
            <a:r>
              <a:rPr lang="cs-CZ" dirty="0"/>
              <a:t>Z toho vidíme, že se situace sedláků nelepšila.</a:t>
            </a:r>
            <a:endParaRPr lang="cs-CZ" b="1" dirty="0"/>
          </a:p>
          <a:p>
            <a:endParaRPr lang="cs-CZ" b="1" dirty="0"/>
          </a:p>
        </p:txBody>
      </p:sp>
    </p:spTree>
    <p:extLst>
      <p:ext uri="{BB962C8B-B14F-4D97-AF65-F5344CB8AC3E}">
        <p14:creationId xmlns:p14="http://schemas.microsoft.com/office/powerpoint/2010/main" val="2225958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E2F08F-031C-4777-972A-17D3EB72A1D2}"/>
              </a:ext>
            </a:extLst>
          </p:cNvPr>
          <p:cNvSpPr>
            <a:spLocks noGrp="1"/>
          </p:cNvSpPr>
          <p:nvPr>
            <p:ph type="title"/>
          </p:nvPr>
        </p:nvSpPr>
        <p:spPr/>
        <p:txBody>
          <a:bodyPr/>
          <a:lstStyle/>
          <a:p>
            <a:r>
              <a:rPr lang="cs-CZ" b="1" dirty="0">
                <a:solidFill>
                  <a:schemeClr val="accent1"/>
                </a:solidFill>
              </a:rPr>
              <a:t>Obyvatelstvo obce v roce 1713</a:t>
            </a:r>
          </a:p>
        </p:txBody>
      </p:sp>
      <p:sp>
        <p:nvSpPr>
          <p:cNvPr id="3" name="Zástupný obsah 2">
            <a:extLst>
              <a:ext uri="{FF2B5EF4-FFF2-40B4-BE49-F238E27FC236}">
                <a16:creationId xmlns:a16="http://schemas.microsoft.com/office/drawing/2014/main" id="{F7F80561-0928-424D-9E5A-DAEA68566AEB}"/>
              </a:ext>
            </a:extLst>
          </p:cNvPr>
          <p:cNvSpPr>
            <a:spLocks noGrp="1"/>
          </p:cNvSpPr>
          <p:nvPr>
            <p:ph idx="1"/>
          </p:nvPr>
        </p:nvSpPr>
        <p:spPr>
          <a:xfrm>
            <a:off x="2592925" y="2108200"/>
            <a:ext cx="8915400" cy="3777622"/>
          </a:xfrm>
        </p:spPr>
        <p:txBody>
          <a:bodyPr/>
          <a:lstStyle/>
          <a:p>
            <a:pPr algn="just"/>
            <a:r>
              <a:rPr lang="cs-CZ" sz="1800" b="1" dirty="0">
                <a:effectLst/>
                <a:ea typeface="Times New Roman" panose="02020603050405020304" pitchFamily="18" charset="0"/>
              </a:rPr>
              <a:t>V roce 1713 bylo ve Stehelčevsi 167 duší, z toho 84 mužů, a žen bylo 83 včetně dětí. </a:t>
            </a:r>
          </a:p>
          <a:p>
            <a:pPr algn="just"/>
            <a:r>
              <a:rPr lang="cs-CZ" sz="1800" b="1" dirty="0">
                <a:effectLst/>
                <a:ea typeface="Times New Roman" panose="02020603050405020304" pitchFamily="18" charset="0"/>
              </a:rPr>
              <a:t>Narodilo se v tom roce 5 dětí, 2 mužského pohlaví a 3 ženského pohlaví. </a:t>
            </a:r>
          </a:p>
          <a:p>
            <a:pPr algn="just"/>
            <a:r>
              <a:rPr lang="cs-CZ" sz="1800" b="1" dirty="0">
                <a:effectLst/>
                <a:ea typeface="Times New Roman" panose="02020603050405020304" pitchFamily="18" charset="0"/>
              </a:rPr>
              <a:t>Zemřelo 8 mužů a 3 ženy. </a:t>
            </a:r>
          </a:p>
          <a:p>
            <a:pPr algn="just"/>
            <a:r>
              <a:rPr lang="cs-CZ" sz="1800" b="1" dirty="0">
                <a:effectLst/>
                <a:ea typeface="Times New Roman" panose="02020603050405020304" pitchFamily="18" charset="0"/>
              </a:rPr>
              <a:t>Na nakažlivou nemoc,( není uvedeno na jakou) zemřela 3.10 dvacetiletá Rozina a 15.10. Marie Vildová deset let stará.</a:t>
            </a:r>
          </a:p>
          <a:p>
            <a:endParaRPr lang="cs-CZ" dirty="0"/>
          </a:p>
        </p:txBody>
      </p:sp>
    </p:spTree>
    <p:extLst>
      <p:ext uri="{BB962C8B-B14F-4D97-AF65-F5344CB8AC3E}">
        <p14:creationId xmlns:p14="http://schemas.microsoft.com/office/powerpoint/2010/main" val="1978126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9930E8-57B3-4BBF-B8B4-EFDC8D8EC279}"/>
              </a:ext>
            </a:extLst>
          </p:cNvPr>
          <p:cNvSpPr>
            <a:spLocks noGrp="1"/>
          </p:cNvSpPr>
          <p:nvPr>
            <p:ph type="title"/>
          </p:nvPr>
        </p:nvSpPr>
        <p:spPr/>
        <p:txBody>
          <a:bodyPr/>
          <a:lstStyle/>
          <a:p>
            <a:r>
              <a:rPr lang="cs-CZ" b="1" dirty="0">
                <a:solidFill>
                  <a:schemeClr val="accent1"/>
                </a:solidFill>
              </a:rPr>
              <a:t>Stavba erární silnice</a:t>
            </a:r>
          </a:p>
        </p:txBody>
      </p:sp>
      <p:sp>
        <p:nvSpPr>
          <p:cNvPr id="3" name="Zástupný obsah 2">
            <a:extLst>
              <a:ext uri="{FF2B5EF4-FFF2-40B4-BE49-F238E27FC236}">
                <a16:creationId xmlns:a16="http://schemas.microsoft.com/office/drawing/2014/main" id="{C7219974-1AC9-49BF-AC57-79481D1B8738}"/>
              </a:ext>
            </a:extLst>
          </p:cNvPr>
          <p:cNvSpPr>
            <a:spLocks noGrp="1"/>
          </p:cNvSpPr>
          <p:nvPr>
            <p:ph sz="half" idx="1"/>
          </p:nvPr>
        </p:nvSpPr>
        <p:spPr>
          <a:xfrm>
            <a:off x="1511300" y="1409700"/>
            <a:ext cx="5391776" cy="5448300"/>
          </a:xfrm>
        </p:spPr>
        <p:txBody>
          <a:bodyPr>
            <a:normAutofit/>
          </a:bodyPr>
          <a:lstStyle/>
          <a:p>
            <a:r>
              <a:rPr lang="cs-CZ" b="1" dirty="0"/>
              <a:t>V roce 1713 byla upravena státní silnice Praha – Slaný. </a:t>
            </a:r>
          </a:p>
          <a:p>
            <a:pPr algn="just"/>
            <a:r>
              <a:rPr lang="cs-CZ" b="1" dirty="0"/>
              <a:t>Silnice šla původně podle cihelny rovně přes obec a za dnešním čp. 81 se uhýbala k Buštěhradu, dále k Makotřasům a Středoklukům. Vedla od tvrze k tvrzi. V té době byly vystavěny i oba mosty, u čp.8 a u čp.62  </a:t>
            </a:r>
            <a:r>
              <a:rPr lang="cs-CZ" i="1" dirty="0"/>
              <a:t>(u OÚ). </a:t>
            </a:r>
          </a:p>
          <a:p>
            <a:pPr algn="just"/>
            <a:r>
              <a:rPr lang="cs-CZ" b="1" dirty="0"/>
              <a:t>Most u čp. 62 byl úzký opukový.</a:t>
            </a:r>
          </a:p>
          <a:p>
            <a:pPr indent="449580" algn="just"/>
            <a:r>
              <a:rPr lang="cs-CZ" b="1" dirty="0"/>
              <a:t>Silnice byla však ke Slanému příkrá, formani potřebovali přípřež, proto byla vystavěna za čp.6 </a:t>
            </a:r>
            <a:r>
              <a:rPr lang="cs-CZ" b="1" dirty="0" err="1"/>
              <a:t>mk</a:t>
            </a:r>
            <a:r>
              <a:rPr lang="cs-CZ" b="1" dirty="0"/>
              <a:t> západu a nad cihelnou se vracela na původní trasu.</a:t>
            </a:r>
            <a:r>
              <a:rPr lang="cs-CZ" sz="1800" dirty="0">
                <a:effectLst/>
                <a:latin typeface="Times New Roman" panose="02020603050405020304" pitchFamily="18" charset="0"/>
                <a:ea typeface="Times New Roman" panose="02020603050405020304" pitchFamily="18" charset="0"/>
              </a:rPr>
              <a:t> </a:t>
            </a:r>
          </a:p>
          <a:p>
            <a:pPr indent="449580" algn="just"/>
            <a:r>
              <a:rPr lang="cs-CZ" sz="1800" i="1" dirty="0">
                <a:effectLst/>
                <a:ea typeface="Times New Roman" panose="02020603050405020304" pitchFamily="18" charset="0"/>
              </a:rPr>
              <a:t>Cestu, bývalou silnici erární u cihelny, koupila v 19. století obec, asi za 700 zl.</a:t>
            </a:r>
          </a:p>
          <a:p>
            <a:pPr indent="449580" algn="just"/>
            <a:r>
              <a:rPr lang="cs-CZ" sz="1800" i="1" dirty="0">
                <a:effectLst/>
                <a:ea typeface="Times New Roman" panose="02020603050405020304" pitchFamily="18" charset="0"/>
              </a:rPr>
              <a:t> </a:t>
            </a:r>
          </a:p>
          <a:p>
            <a:pPr algn="just"/>
            <a:endParaRPr lang="cs-CZ" b="1" dirty="0"/>
          </a:p>
        </p:txBody>
      </p:sp>
      <p:pic>
        <p:nvPicPr>
          <p:cNvPr id="8" name="Zástupný obsah 7">
            <a:extLst>
              <a:ext uri="{FF2B5EF4-FFF2-40B4-BE49-F238E27FC236}">
                <a16:creationId xmlns:a16="http://schemas.microsoft.com/office/drawing/2014/main" id="{5EAC2519-8B97-4399-90DF-26B0819A2C5A}"/>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8083" t="15333"/>
          <a:stretch/>
        </p:blipFill>
        <p:spPr>
          <a:xfrm>
            <a:off x="7023876" y="1752600"/>
            <a:ext cx="5053823" cy="3518034"/>
          </a:xfrm>
        </p:spPr>
      </p:pic>
    </p:spTree>
    <p:extLst>
      <p:ext uri="{BB962C8B-B14F-4D97-AF65-F5344CB8AC3E}">
        <p14:creationId xmlns:p14="http://schemas.microsoft.com/office/powerpoint/2010/main" val="1628507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5DB381-C2F8-4EBD-A5F6-73107AA6B3FF}"/>
              </a:ext>
            </a:extLst>
          </p:cNvPr>
          <p:cNvSpPr>
            <a:spLocks noGrp="1"/>
          </p:cNvSpPr>
          <p:nvPr>
            <p:ph type="title"/>
          </p:nvPr>
        </p:nvSpPr>
        <p:spPr/>
        <p:txBody>
          <a:bodyPr/>
          <a:lstStyle/>
          <a:p>
            <a:r>
              <a:rPr lang="cs-CZ" b="1" dirty="0">
                <a:solidFill>
                  <a:schemeClr val="accent1"/>
                </a:solidFill>
              </a:rPr>
              <a:t>Rok 1754</a:t>
            </a:r>
          </a:p>
        </p:txBody>
      </p:sp>
      <p:sp>
        <p:nvSpPr>
          <p:cNvPr id="3" name="Zástupný obsah 2">
            <a:extLst>
              <a:ext uri="{FF2B5EF4-FFF2-40B4-BE49-F238E27FC236}">
                <a16:creationId xmlns:a16="http://schemas.microsoft.com/office/drawing/2014/main" id="{98C84163-8514-4137-B11E-9A2284658C41}"/>
              </a:ext>
            </a:extLst>
          </p:cNvPr>
          <p:cNvSpPr>
            <a:spLocks noGrp="1"/>
          </p:cNvSpPr>
          <p:nvPr>
            <p:ph idx="1"/>
          </p:nvPr>
        </p:nvSpPr>
        <p:spPr>
          <a:xfrm>
            <a:off x="2555575" y="2151100"/>
            <a:ext cx="8915400" cy="3777622"/>
          </a:xfrm>
        </p:spPr>
        <p:txBody>
          <a:bodyPr/>
          <a:lstStyle/>
          <a:p>
            <a:r>
              <a:rPr lang="cs-CZ" b="1" dirty="0"/>
              <a:t>Obec měla 209 obyvatel, kolik bylo žen a mužů není známo.</a:t>
            </a:r>
          </a:p>
          <a:p>
            <a:r>
              <a:rPr lang="cs-CZ" b="1" dirty="0"/>
              <a:t>Hospodáři v tomto roce:</a:t>
            </a:r>
          </a:p>
          <a:p>
            <a:endParaRPr lang="cs-CZ" b="1" dirty="0"/>
          </a:p>
          <a:p>
            <a:endParaRPr lang="cs-CZ" b="1" dirty="0"/>
          </a:p>
          <a:p>
            <a:endParaRPr lang="cs-CZ" b="1" dirty="0"/>
          </a:p>
        </p:txBody>
      </p:sp>
      <p:graphicFrame>
        <p:nvGraphicFramePr>
          <p:cNvPr id="4" name="Tabulka 3">
            <a:extLst>
              <a:ext uri="{FF2B5EF4-FFF2-40B4-BE49-F238E27FC236}">
                <a16:creationId xmlns:a16="http://schemas.microsoft.com/office/drawing/2014/main" id="{F62AA805-FDC7-4294-AA1E-2FC1C946015A}"/>
              </a:ext>
            </a:extLst>
          </p:cNvPr>
          <p:cNvGraphicFramePr>
            <a:graphicFrameLocks noGrp="1"/>
          </p:cNvGraphicFramePr>
          <p:nvPr>
            <p:extLst>
              <p:ext uri="{D42A27DB-BD31-4B8C-83A1-F6EECF244321}">
                <p14:modId xmlns:p14="http://schemas.microsoft.com/office/powerpoint/2010/main" val="657602900"/>
              </p:ext>
            </p:extLst>
          </p:nvPr>
        </p:nvGraphicFramePr>
        <p:xfrm>
          <a:off x="2791333" y="3160535"/>
          <a:ext cx="8183933" cy="3140960"/>
        </p:xfrm>
        <a:graphic>
          <a:graphicData uri="http://schemas.openxmlformats.org/drawingml/2006/table">
            <a:tbl>
              <a:tblPr firstRow="1" firstCol="1" lastRow="1" lastCol="1" bandRow="1" bandCol="1">
                <a:tableStyleId>{2D5ABB26-0587-4C30-8999-92F81FD0307C}</a:tableStyleId>
              </a:tblPr>
              <a:tblGrid>
                <a:gridCol w="807536">
                  <a:extLst>
                    <a:ext uri="{9D8B030D-6E8A-4147-A177-3AD203B41FA5}">
                      <a16:colId xmlns:a16="http://schemas.microsoft.com/office/drawing/2014/main" val="3701673533"/>
                    </a:ext>
                  </a:extLst>
                </a:gridCol>
                <a:gridCol w="2313897">
                  <a:extLst>
                    <a:ext uri="{9D8B030D-6E8A-4147-A177-3AD203B41FA5}">
                      <a16:colId xmlns:a16="http://schemas.microsoft.com/office/drawing/2014/main" val="1030958052"/>
                    </a:ext>
                  </a:extLst>
                </a:gridCol>
                <a:gridCol w="833092">
                  <a:extLst>
                    <a:ext uri="{9D8B030D-6E8A-4147-A177-3AD203B41FA5}">
                      <a16:colId xmlns:a16="http://schemas.microsoft.com/office/drawing/2014/main" val="1864384148"/>
                    </a:ext>
                  </a:extLst>
                </a:gridCol>
                <a:gridCol w="822521">
                  <a:extLst>
                    <a:ext uri="{9D8B030D-6E8A-4147-A177-3AD203B41FA5}">
                      <a16:colId xmlns:a16="http://schemas.microsoft.com/office/drawing/2014/main" val="2325365417"/>
                    </a:ext>
                  </a:extLst>
                </a:gridCol>
                <a:gridCol w="2750831">
                  <a:extLst>
                    <a:ext uri="{9D8B030D-6E8A-4147-A177-3AD203B41FA5}">
                      <a16:colId xmlns:a16="http://schemas.microsoft.com/office/drawing/2014/main" val="2104997920"/>
                    </a:ext>
                  </a:extLst>
                </a:gridCol>
                <a:gridCol w="656056">
                  <a:extLst>
                    <a:ext uri="{9D8B030D-6E8A-4147-A177-3AD203B41FA5}">
                      <a16:colId xmlns:a16="http://schemas.microsoft.com/office/drawing/2014/main" val="1802747376"/>
                    </a:ext>
                  </a:extLst>
                </a:gridCol>
              </a:tblGrid>
              <a:tr h="553508">
                <a:tc>
                  <a:txBody>
                    <a:bodyPr/>
                    <a:lstStyle/>
                    <a:p>
                      <a:pPr algn="ctr"/>
                      <a:r>
                        <a:rPr lang="cs-CZ" sz="2000" b="1" dirty="0" err="1">
                          <a:solidFill>
                            <a:schemeClr val="accent1"/>
                          </a:solidFill>
                          <a:effectLst/>
                        </a:rPr>
                        <a:t>Č.b</a:t>
                      </a:r>
                      <a:r>
                        <a:rPr lang="cs-CZ" sz="2000" b="1" dirty="0">
                          <a:solidFill>
                            <a:schemeClr val="accent1"/>
                          </a:solidFill>
                          <a:effectLst/>
                        </a:rPr>
                        <a:t>.</a:t>
                      </a:r>
                      <a:endParaRPr lang="cs-CZ" sz="20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2000" b="1" dirty="0">
                          <a:solidFill>
                            <a:schemeClr val="accent1"/>
                          </a:solidFill>
                          <a:effectLst/>
                        </a:rPr>
                        <a:t>hospodář</a:t>
                      </a:r>
                      <a:endParaRPr lang="cs-CZ" sz="20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2000" b="1" dirty="0" err="1">
                          <a:solidFill>
                            <a:schemeClr val="accent1"/>
                          </a:solidFill>
                          <a:effectLst/>
                        </a:rPr>
                        <a:t>Č.p</a:t>
                      </a:r>
                      <a:endParaRPr lang="cs-CZ" sz="20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2000" b="1" dirty="0" err="1">
                          <a:solidFill>
                            <a:schemeClr val="accent1"/>
                          </a:solidFill>
                          <a:effectLst/>
                        </a:rPr>
                        <a:t>Č.b</a:t>
                      </a:r>
                      <a:r>
                        <a:rPr lang="cs-CZ" sz="2000" b="1" dirty="0">
                          <a:solidFill>
                            <a:schemeClr val="accent1"/>
                          </a:solidFill>
                          <a:effectLst/>
                        </a:rPr>
                        <a:t>.</a:t>
                      </a:r>
                      <a:endParaRPr lang="cs-CZ" sz="20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2000" b="1" dirty="0">
                          <a:solidFill>
                            <a:schemeClr val="accent1"/>
                          </a:solidFill>
                          <a:effectLst/>
                        </a:rPr>
                        <a:t>hospodář</a:t>
                      </a:r>
                      <a:endParaRPr lang="cs-CZ" sz="20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2000" b="1" dirty="0">
                          <a:solidFill>
                            <a:schemeClr val="accent1"/>
                          </a:solidFill>
                          <a:effectLst/>
                        </a:rPr>
                        <a:t>Č.p.</a:t>
                      </a:r>
                      <a:endParaRPr lang="cs-CZ" sz="20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3655458"/>
                  </a:ext>
                </a:extLst>
              </a:tr>
              <a:tr h="329642">
                <a:tc>
                  <a:txBody>
                    <a:bodyPr/>
                    <a:lstStyle/>
                    <a:p>
                      <a:r>
                        <a:rPr lang="cs-CZ" sz="2000" dirty="0">
                          <a:effectLst/>
                        </a:rPr>
                        <a:t>1</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1" dirty="0" err="1">
                          <a:effectLst/>
                        </a:rPr>
                        <a:t>Fingrhut</a:t>
                      </a:r>
                      <a:r>
                        <a:rPr lang="cs-CZ" sz="2000" b="1" dirty="0">
                          <a:effectLst/>
                        </a:rPr>
                        <a:t> Václav</a:t>
                      </a:r>
                      <a:endParaRPr lang="cs-CZ" sz="20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tx1"/>
                          </a:solidFill>
                          <a:effectLst/>
                        </a:rPr>
                        <a:t>1</a:t>
                      </a:r>
                      <a:endParaRPr lang="cs-CZ"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a:effectLst/>
                        </a:rPr>
                        <a:t>8</a:t>
                      </a:r>
                      <a:endParaRPr lang="cs-CZ"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err="1">
                          <a:solidFill>
                            <a:schemeClr val="accent1"/>
                          </a:solidFill>
                          <a:effectLst/>
                        </a:rPr>
                        <a:t>Kubrt</a:t>
                      </a:r>
                      <a:r>
                        <a:rPr lang="cs-CZ" sz="2000" dirty="0">
                          <a:solidFill>
                            <a:schemeClr val="accent1"/>
                          </a:solidFill>
                          <a:effectLst/>
                        </a:rPr>
                        <a:t> Václav</a:t>
                      </a:r>
                      <a:endParaRPr lang="cs-CZ" sz="2000"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effectLst/>
                        </a:rPr>
                        <a:t>21</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4298405"/>
                  </a:ext>
                </a:extLst>
              </a:tr>
              <a:tr h="329642">
                <a:tc>
                  <a:txBody>
                    <a:bodyPr/>
                    <a:lstStyle/>
                    <a:p>
                      <a:r>
                        <a:rPr lang="cs-CZ" sz="2000" dirty="0">
                          <a:effectLst/>
                        </a:rPr>
                        <a:t>2</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1" dirty="0">
                          <a:effectLst/>
                        </a:rPr>
                        <a:t>Vlasák Michal</a:t>
                      </a:r>
                      <a:endParaRPr lang="cs-CZ" sz="20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tx1"/>
                          </a:solidFill>
                          <a:effectLst/>
                        </a:rPr>
                        <a:t>2</a:t>
                      </a:r>
                      <a:endParaRPr lang="cs-CZ"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effectLst/>
                        </a:rPr>
                        <a:t>9</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accent1"/>
                          </a:solidFill>
                          <a:effectLst/>
                        </a:rPr>
                        <a:t>Pech Josef</a:t>
                      </a:r>
                      <a:endParaRPr lang="cs-CZ" sz="2000"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a:effectLst/>
                        </a:rPr>
                        <a:t>24</a:t>
                      </a:r>
                      <a:endParaRPr lang="cs-CZ"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0151072"/>
                  </a:ext>
                </a:extLst>
              </a:tr>
              <a:tr h="329642">
                <a:tc>
                  <a:txBody>
                    <a:bodyPr/>
                    <a:lstStyle/>
                    <a:p>
                      <a:r>
                        <a:rPr lang="cs-CZ" sz="2000" dirty="0">
                          <a:effectLst/>
                        </a:rPr>
                        <a:t>3</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1" dirty="0">
                          <a:effectLst/>
                        </a:rPr>
                        <a:t>Vilde František</a:t>
                      </a:r>
                      <a:endParaRPr lang="cs-CZ" sz="20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tx1"/>
                          </a:solidFill>
                          <a:effectLst/>
                        </a:rPr>
                        <a:t>3</a:t>
                      </a:r>
                      <a:endParaRPr lang="cs-CZ"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effectLst/>
                        </a:rPr>
                        <a:t>10</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accent1"/>
                          </a:solidFill>
                          <a:effectLst/>
                        </a:rPr>
                        <a:t>Pech Antonín</a:t>
                      </a:r>
                      <a:endParaRPr lang="cs-CZ" sz="2000"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a:effectLst/>
                        </a:rPr>
                        <a:t>25</a:t>
                      </a:r>
                      <a:endParaRPr lang="cs-CZ"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4446646"/>
                  </a:ext>
                </a:extLst>
              </a:tr>
              <a:tr h="329642">
                <a:tc>
                  <a:txBody>
                    <a:bodyPr/>
                    <a:lstStyle/>
                    <a:p>
                      <a:r>
                        <a:rPr lang="cs-CZ" sz="2000" dirty="0">
                          <a:effectLst/>
                        </a:rPr>
                        <a:t>4</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1" dirty="0">
                          <a:effectLst/>
                        </a:rPr>
                        <a:t>Knor Václav</a:t>
                      </a:r>
                      <a:endParaRPr lang="cs-CZ" sz="20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tx1"/>
                          </a:solidFill>
                          <a:effectLst/>
                        </a:rPr>
                        <a:t>4</a:t>
                      </a:r>
                      <a:endParaRPr lang="cs-CZ"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a:effectLst/>
                        </a:rPr>
                        <a:t>11</a:t>
                      </a:r>
                      <a:endParaRPr lang="cs-CZ"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accent1"/>
                          </a:solidFill>
                          <a:effectLst/>
                        </a:rPr>
                        <a:t>Šefl Václav</a:t>
                      </a:r>
                      <a:endParaRPr lang="cs-CZ" sz="2000"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a:effectLst/>
                        </a:rPr>
                        <a:t>30</a:t>
                      </a:r>
                      <a:endParaRPr lang="cs-CZ"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5952546"/>
                  </a:ext>
                </a:extLst>
              </a:tr>
              <a:tr h="329642">
                <a:tc>
                  <a:txBody>
                    <a:bodyPr/>
                    <a:lstStyle/>
                    <a:p>
                      <a:r>
                        <a:rPr lang="cs-CZ" sz="2000" dirty="0">
                          <a:effectLst/>
                        </a:rPr>
                        <a:t>5</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1" dirty="0" err="1">
                          <a:effectLst/>
                        </a:rPr>
                        <a:t>Bohm</a:t>
                      </a:r>
                      <a:r>
                        <a:rPr lang="cs-CZ" sz="2000" b="1" dirty="0">
                          <a:effectLst/>
                        </a:rPr>
                        <a:t> Ondřej</a:t>
                      </a:r>
                      <a:endParaRPr lang="cs-CZ" sz="20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tx1"/>
                          </a:solidFill>
                          <a:effectLst/>
                        </a:rPr>
                        <a:t>7</a:t>
                      </a:r>
                      <a:endParaRPr lang="cs-CZ"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a:effectLst/>
                        </a:rPr>
                        <a:t>12</a:t>
                      </a:r>
                      <a:endParaRPr lang="cs-CZ"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accent1"/>
                          </a:solidFill>
                          <a:effectLst/>
                        </a:rPr>
                        <a:t>Chvoj Václav</a:t>
                      </a:r>
                      <a:endParaRPr lang="cs-CZ" sz="2000"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a:effectLst/>
                        </a:rPr>
                        <a:t>31</a:t>
                      </a:r>
                      <a:endParaRPr lang="cs-CZ"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399341"/>
                  </a:ext>
                </a:extLst>
              </a:tr>
              <a:tr h="329642">
                <a:tc>
                  <a:txBody>
                    <a:bodyPr/>
                    <a:lstStyle/>
                    <a:p>
                      <a:r>
                        <a:rPr lang="cs-CZ" sz="2000" dirty="0">
                          <a:effectLst/>
                        </a:rPr>
                        <a:t>6</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1" dirty="0" err="1">
                          <a:effectLst/>
                        </a:rPr>
                        <a:t>Bohm</a:t>
                      </a:r>
                      <a:r>
                        <a:rPr lang="cs-CZ" sz="2000" b="1" dirty="0">
                          <a:effectLst/>
                        </a:rPr>
                        <a:t> Ondřej Krčma</a:t>
                      </a:r>
                      <a:endParaRPr lang="cs-CZ" sz="20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solidFill>
                            <a:schemeClr val="tx1"/>
                          </a:solidFill>
                          <a:effectLst/>
                        </a:rPr>
                        <a:t>8</a:t>
                      </a:r>
                      <a:endParaRPr lang="cs-CZ"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effectLst/>
                        </a:rPr>
                        <a:t>13</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err="1">
                          <a:solidFill>
                            <a:schemeClr val="accent1"/>
                          </a:solidFill>
                          <a:effectLst/>
                        </a:rPr>
                        <a:t>Bohm</a:t>
                      </a:r>
                      <a:r>
                        <a:rPr lang="cs-CZ" sz="2000" dirty="0">
                          <a:solidFill>
                            <a:schemeClr val="accent1"/>
                          </a:solidFill>
                          <a:effectLst/>
                        </a:rPr>
                        <a:t> Jakub</a:t>
                      </a:r>
                      <a:endParaRPr lang="cs-CZ" sz="2000"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dirty="0">
                          <a:effectLst/>
                        </a:rPr>
                        <a:t>28</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2218692"/>
                  </a:ext>
                </a:extLst>
              </a:tr>
              <a:tr h="329642">
                <a:tc>
                  <a:txBody>
                    <a:bodyPr/>
                    <a:lstStyle/>
                    <a:p>
                      <a:r>
                        <a:rPr lang="cs-CZ" sz="2000" dirty="0">
                          <a:effectLst/>
                        </a:rPr>
                        <a:t>7</a:t>
                      </a:r>
                      <a:endParaRPr lang="cs-CZ"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1" dirty="0">
                          <a:solidFill>
                            <a:schemeClr val="tx1"/>
                          </a:solidFill>
                          <a:effectLst/>
                        </a:rPr>
                        <a:t>Vilde Vojtěch</a:t>
                      </a:r>
                      <a:endParaRPr lang="cs-CZ"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0" dirty="0">
                          <a:solidFill>
                            <a:schemeClr val="tx1"/>
                          </a:solidFill>
                          <a:effectLst/>
                        </a:rPr>
                        <a:t>20</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0" dirty="0">
                          <a:solidFill>
                            <a:schemeClr val="tx1"/>
                          </a:solidFill>
                          <a:effectLst/>
                        </a:rPr>
                        <a:t>14</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0" dirty="0">
                          <a:solidFill>
                            <a:schemeClr val="accent1"/>
                          </a:solidFill>
                          <a:effectLst/>
                        </a:rPr>
                        <a:t>Obec</a:t>
                      </a:r>
                      <a:endParaRPr lang="cs-CZ" sz="2000" b="0"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cs-CZ" sz="2000" b="0" dirty="0">
                          <a:effectLst/>
                        </a:rPr>
                        <a:t>9</a:t>
                      </a:r>
                      <a:endParaRPr lang="cs-CZ" sz="2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1514106"/>
                  </a:ext>
                </a:extLst>
              </a:tr>
            </a:tbl>
          </a:graphicData>
        </a:graphic>
      </p:graphicFrame>
      <p:sp>
        <p:nvSpPr>
          <p:cNvPr id="5" name="Rectangle 1">
            <a:extLst>
              <a:ext uri="{FF2B5EF4-FFF2-40B4-BE49-F238E27FC236}">
                <a16:creationId xmlns:a16="http://schemas.microsoft.com/office/drawing/2014/main" id="{69B56AC9-0CBF-4121-AAB5-1FBABD2181BE}"/>
              </a:ext>
            </a:extLst>
          </p:cNvPr>
          <p:cNvSpPr>
            <a:spLocks noChangeArrowheads="1"/>
          </p:cNvSpPr>
          <p:nvPr/>
        </p:nvSpPr>
        <p:spPr bwMode="auto">
          <a:xfrm>
            <a:off x="1575489" y="3119589"/>
            <a:ext cx="14739249" cy="68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981125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9BF69B-EA8E-4A43-BFAC-D7AB7D0AD371}"/>
              </a:ext>
            </a:extLst>
          </p:cNvPr>
          <p:cNvSpPr>
            <a:spLocks noGrp="1"/>
          </p:cNvSpPr>
          <p:nvPr>
            <p:ph type="title"/>
          </p:nvPr>
        </p:nvSpPr>
        <p:spPr/>
        <p:txBody>
          <a:bodyPr/>
          <a:lstStyle/>
          <a:p>
            <a:r>
              <a:rPr lang="cs-CZ" b="1" dirty="0">
                <a:solidFill>
                  <a:schemeClr val="accent1"/>
                </a:solidFill>
              </a:rPr>
              <a:t>Zřízení školy ve Stehelčevsi</a:t>
            </a:r>
          </a:p>
        </p:txBody>
      </p:sp>
      <p:sp>
        <p:nvSpPr>
          <p:cNvPr id="3" name="Zástupný obsah 2">
            <a:extLst>
              <a:ext uri="{FF2B5EF4-FFF2-40B4-BE49-F238E27FC236}">
                <a16:creationId xmlns:a16="http://schemas.microsoft.com/office/drawing/2014/main" id="{64F9ED9D-FEA9-4F88-8D65-47E9AB4ED8F7}"/>
              </a:ext>
            </a:extLst>
          </p:cNvPr>
          <p:cNvSpPr>
            <a:spLocks noGrp="1"/>
          </p:cNvSpPr>
          <p:nvPr>
            <p:ph idx="1"/>
          </p:nvPr>
        </p:nvSpPr>
        <p:spPr/>
        <p:txBody>
          <a:bodyPr/>
          <a:lstStyle/>
          <a:p>
            <a:pPr algn="just"/>
            <a:r>
              <a:rPr lang="cs-CZ" sz="1800" b="1" dirty="0">
                <a:effectLst/>
                <a:ea typeface="Times New Roman" panose="02020603050405020304" pitchFamily="18" charset="0"/>
              </a:rPr>
              <a:t>Reformy Marie Terezie a Josefa II projevily se i v naší obci. Lidé projevili zájem o školství a jak následující opis z pamětní knihy školy </a:t>
            </a:r>
            <a:r>
              <a:rPr lang="cs-CZ" sz="1800" b="1" dirty="0" err="1">
                <a:effectLst/>
                <a:ea typeface="Times New Roman" panose="02020603050405020304" pitchFamily="18" charset="0"/>
              </a:rPr>
              <a:t>stehelčevské</a:t>
            </a:r>
            <a:r>
              <a:rPr lang="cs-CZ" sz="1800" b="1" dirty="0">
                <a:effectLst/>
                <a:ea typeface="Times New Roman" panose="02020603050405020304" pitchFamily="18" charset="0"/>
              </a:rPr>
              <a:t> dokazuje, i tehdejší naši občané chtěli mít své děti gramotné.</a:t>
            </a:r>
          </a:p>
          <a:p>
            <a:pPr algn="just"/>
            <a:r>
              <a:rPr lang="cs-CZ" b="1" dirty="0" err="1"/>
              <a:t>Stehelčevské</a:t>
            </a:r>
            <a:r>
              <a:rPr lang="cs-CZ" b="1" dirty="0"/>
              <a:t> škole a školství jsem se již věnovali, proto jen připomínám zřízení první školy u nás v roce v roce 1794, kdy do zdejší školy nastoupil podučitel Jan Hoffman. </a:t>
            </a:r>
            <a:r>
              <a:rPr lang="cs-CZ" sz="1800" b="1" dirty="0">
                <a:effectLst/>
                <a:ea typeface="Times New Roman" panose="02020603050405020304" pitchFamily="18" charset="0"/>
              </a:rPr>
              <a:t>Školní plat odváděn byl učiteli lidickému, který pak vyplácel svého pomocníka ve Stehelčevsi.</a:t>
            </a:r>
          </a:p>
          <a:p>
            <a:pPr algn="just"/>
            <a:r>
              <a:rPr lang="cs-CZ" b="1" dirty="0"/>
              <a:t>První škola byla v čp.33</a:t>
            </a:r>
          </a:p>
          <a:p>
            <a:pPr algn="just"/>
            <a:r>
              <a:rPr lang="cs-CZ" b="1" dirty="0"/>
              <a:t>Pak v čp.43</a:t>
            </a:r>
          </a:p>
          <a:p>
            <a:pPr algn="just"/>
            <a:r>
              <a:rPr lang="cs-CZ" b="1" dirty="0"/>
              <a:t>V roce 1896 postavena škola nová.</a:t>
            </a:r>
          </a:p>
        </p:txBody>
      </p:sp>
    </p:spTree>
    <p:extLst>
      <p:ext uri="{BB962C8B-B14F-4D97-AF65-F5344CB8AC3E}">
        <p14:creationId xmlns:p14="http://schemas.microsoft.com/office/powerpoint/2010/main" val="1738908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17F5C-51FA-4C69-A7C1-E6088F3D02DE}"/>
              </a:ext>
            </a:extLst>
          </p:cNvPr>
          <p:cNvSpPr>
            <a:spLocks noGrp="1"/>
          </p:cNvSpPr>
          <p:nvPr>
            <p:ph type="title"/>
          </p:nvPr>
        </p:nvSpPr>
        <p:spPr/>
        <p:txBody>
          <a:bodyPr/>
          <a:lstStyle/>
          <a:p>
            <a:r>
              <a:rPr lang="cs-CZ" b="1" dirty="0">
                <a:solidFill>
                  <a:schemeClr val="accent1"/>
                </a:solidFill>
              </a:rPr>
              <a:t>Řemesla a živnost v roce 1822-1847</a:t>
            </a:r>
          </a:p>
        </p:txBody>
      </p:sp>
      <p:graphicFrame>
        <p:nvGraphicFramePr>
          <p:cNvPr id="4" name="Zástupný obsah 3">
            <a:extLst>
              <a:ext uri="{FF2B5EF4-FFF2-40B4-BE49-F238E27FC236}">
                <a16:creationId xmlns:a16="http://schemas.microsoft.com/office/drawing/2014/main" id="{CD0E13F2-3703-49E1-BDDF-C3652DA085BC}"/>
              </a:ext>
            </a:extLst>
          </p:cNvPr>
          <p:cNvGraphicFramePr>
            <a:graphicFrameLocks noGrp="1"/>
          </p:cNvGraphicFramePr>
          <p:nvPr>
            <p:ph idx="1"/>
            <p:extLst>
              <p:ext uri="{D42A27DB-BD31-4B8C-83A1-F6EECF244321}">
                <p14:modId xmlns:p14="http://schemas.microsoft.com/office/powerpoint/2010/main" val="3654534160"/>
              </p:ext>
            </p:extLst>
          </p:nvPr>
        </p:nvGraphicFramePr>
        <p:xfrm>
          <a:off x="2489198" y="1397000"/>
          <a:ext cx="8911688" cy="5219722"/>
        </p:xfrm>
        <a:graphic>
          <a:graphicData uri="http://schemas.openxmlformats.org/drawingml/2006/table">
            <a:tbl>
              <a:tblPr firstRow="1" firstCol="1" bandRow="1">
                <a:tableStyleId>{5940675A-B579-460E-94D1-54222C63F5DA}</a:tableStyleId>
              </a:tblPr>
              <a:tblGrid>
                <a:gridCol w="593725">
                  <a:extLst>
                    <a:ext uri="{9D8B030D-6E8A-4147-A177-3AD203B41FA5}">
                      <a16:colId xmlns:a16="http://schemas.microsoft.com/office/drawing/2014/main" val="906247517"/>
                    </a:ext>
                  </a:extLst>
                </a:gridCol>
                <a:gridCol w="2348167">
                  <a:extLst>
                    <a:ext uri="{9D8B030D-6E8A-4147-A177-3AD203B41FA5}">
                      <a16:colId xmlns:a16="http://schemas.microsoft.com/office/drawing/2014/main" val="14885370"/>
                    </a:ext>
                  </a:extLst>
                </a:gridCol>
                <a:gridCol w="2378370">
                  <a:extLst>
                    <a:ext uri="{9D8B030D-6E8A-4147-A177-3AD203B41FA5}">
                      <a16:colId xmlns:a16="http://schemas.microsoft.com/office/drawing/2014/main" val="1208223868"/>
                    </a:ext>
                  </a:extLst>
                </a:gridCol>
                <a:gridCol w="1791615">
                  <a:extLst>
                    <a:ext uri="{9D8B030D-6E8A-4147-A177-3AD203B41FA5}">
                      <a16:colId xmlns:a16="http://schemas.microsoft.com/office/drawing/2014/main" val="1134791923"/>
                    </a:ext>
                  </a:extLst>
                </a:gridCol>
                <a:gridCol w="1799811">
                  <a:extLst>
                    <a:ext uri="{9D8B030D-6E8A-4147-A177-3AD203B41FA5}">
                      <a16:colId xmlns:a16="http://schemas.microsoft.com/office/drawing/2014/main" val="4132063962"/>
                    </a:ext>
                  </a:extLst>
                </a:gridCol>
              </a:tblGrid>
              <a:tr h="191857">
                <a:tc>
                  <a:txBody>
                    <a:bodyPr/>
                    <a:lstStyle/>
                    <a:p>
                      <a:pPr algn="just"/>
                      <a:r>
                        <a:rPr lang="cs-CZ" sz="900" b="1" dirty="0">
                          <a:effectLst/>
                          <a:latin typeface="+mn-lt"/>
                        </a:rPr>
                        <a:t>Čp.</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Jméno</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Majitel/nájem</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Řemeslo</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Poznámka</a:t>
                      </a:r>
                      <a:endParaRPr lang="cs-CZ" sz="900" b="1">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064299243"/>
                  </a:ext>
                </a:extLst>
              </a:tr>
              <a:tr h="383713">
                <a:tc>
                  <a:txBody>
                    <a:bodyPr/>
                    <a:lstStyle/>
                    <a:p>
                      <a:pPr algn="just"/>
                      <a:r>
                        <a:rPr lang="cs-CZ" sz="900" b="1">
                          <a:effectLst/>
                          <a:latin typeface="+mn-lt"/>
                        </a:rPr>
                        <a:t>7</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Harant Josef</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V nájmu</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Stavba mlýnů</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Asi „Sekerník“</a:t>
                      </a:r>
                      <a:endParaRPr lang="cs-CZ" sz="900" b="1">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386964739"/>
                  </a:ext>
                </a:extLst>
              </a:tr>
              <a:tr h="191857">
                <a:tc>
                  <a:txBody>
                    <a:bodyPr/>
                    <a:lstStyle/>
                    <a:p>
                      <a:pPr algn="just"/>
                      <a:r>
                        <a:rPr lang="cs-CZ" sz="900" b="1">
                          <a:effectLst/>
                          <a:latin typeface="+mn-lt"/>
                        </a:rPr>
                        <a:t>8</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Böhm Jan</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majitel</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Hostinský</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 </a:t>
                      </a:r>
                      <a:endParaRPr lang="cs-CZ" sz="900" b="1">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576671202"/>
                  </a:ext>
                </a:extLst>
              </a:tr>
              <a:tr h="191857">
                <a:tc>
                  <a:txBody>
                    <a:bodyPr/>
                    <a:lstStyle/>
                    <a:p>
                      <a:pPr algn="just"/>
                      <a:r>
                        <a:rPr lang="cs-CZ" sz="900" b="1">
                          <a:effectLst/>
                          <a:latin typeface="+mn-lt"/>
                        </a:rPr>
                        <a:t>6</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err="1">
                          <a:effectLst/>
                          <a:latin typeface="+mn-lt"/>
                        </a:rPr>
                        <a:t>Matulka</a:t>
                      </a:r>
                      <a:r>
                        <a:rPr lang="cs-CZ" sz="900" b="1" dirty="0">
                          <a:effectLst/>
                          <a:latin typeface="+mn-lt"/>
                        </a:rPr>
                        <a:t> Václav</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majitel</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Hostinský</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 </a:t>
                      </a:r>
                      <a:endParaRPr lang="cs-CZ" sz="900" b="1">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4088470943"/>
                  </a:ext>
                </a:extLst>
              </a:tr>
              <a:tr h="383713">
                <a:tc>
                  <a:txBody>
                    <a:bodyPr/>
                    <a:lstStyle/>
                    <a:p>
                      <a:pPr algn="just"/>
                      <a:r>
                        <a:rPr lang="cs-CZ" sz="900" b="1">
                          <a:effectLst/>
                          <a:latin typeface="+mn-lt"/>
                        </a:rPr>
                        <a:t>13</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Tlustý Václav</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V nájmu</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Mistr zámečník</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683143817"/>
                  </a:ext>
                </a:extLst>
              </a:tr>
              <a:tr h="191857">
                <a:tc>
                  <a:txBody>
                    <a:bodyPr/>
                    <a:lstStyle/>
                    <a:p>
                      <a:pPr algn="just"/>
                      <a:r>
                        <a:rPr lang="cs-CZ" sz="900" b="1">
                          <a:effectLst/>
                          <a:latin typeface="+mn-lt"/>
                        </a:rPr>
                        <a:t>12</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Vizner Josef</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majitel</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Mistr krejčí</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691694885"/>
                  </a:ext>
                </a:extLst>
              </a:tr>
              <a:tr h="191857">
                <a:tc>
                  <a:txBody>
                    <a:bodyPr/>
                    <a:lstStyle/>
                    <a:p>
                      <a:pPr algn="just"/>
                      <a:r>
                        <a:rPr lang="cs-CZ" sz="900" b="1">
                          <a:effectLst/>
                          <a:latin typeface="+mn-lt"/>
                        </a:rPr>
                        <a:t>15</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Vyskočil Jakub</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Punčochář</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4070263679"/>
                  </a:ext>
                </a:extLst>
              </a:tr>
              <a:tr h="191857">
                <a:tc>
                  <a:txBody>
                    <a:bodyPr/>
                    <a:lstStyle/>
                    <a:p>
                      <a:pPr algn="just"/>
                      <a:r>
                        <a:rPr lang="cs-CZ" sz="900" b="1">
                          <a:effectLst/>
                          <a:latin typeface="+mn-lt"/>
                        </a:rPr>
                        <a:t>16</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Zvoníček Josef</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Mistr obuvník</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2324931620"/>
                  </a:ext>
                </a:extLst>
              </a:tr>
              <a:tr h="191857">
                <a:tc>
                  <a:txBody>
                    <a:bodyPr/>
                    <a:lstStyle/>
                    <a:p>
                      <a:pPr algn="just"/>
                      <a:r>
                        <a:rPr lang="cs-CZ" sz="900" b="1">
                          <a:effectLst/>
                          <a:latin typeface="+mn-lt"/>
                        </a:rPr>
                        <a:t>16</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Srba Václav</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Krejčí</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 </a:t>
                      </a:r>
                      <a:endParaRPr lang="cs-CZ" sz="900" b="1">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1704792257"/>
                  </a:ext>
                </a:extLst>
              </a:tr>
              <a:tr h="191857">
                <a:tc>
                  <a:txBody>
                    <a:bodyPr/>
                    <a:lstStyle/>
                    <a:p>
                      <a:pPr algn="just"/>
                      <a:r>
                        <a:rPr lang="cs-CZ" sz="900" b="1">
                          <a:effectLst/>
                          <a:latin typeface="+mn-lt"/>
                        </a:rPr>
                        <a:t>19</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Angreštka Jan</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majitel</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Mistr kovář</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1466964661"/>
                  </a:ext>
                </a:extLst>
              </a:tr>
              <a:tr h="231442">
                <a:tc>
                  <a:txBody>
                    <a:bodyPr/>
                    <a:lstStyle/>
                    <a:p>
                      <a:pPr algn="just"/>
                      <a:r>
                        <a:rPr lang="cs-CZ" sz="900" b="1">
                          <a:effectLst/>
                          <a:latin typeface="+mn-lt"/>
                        </a:rPr>
                        <a:t>21</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Dörfler Jan</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Pekař</a:t>
                      </a:r>
                      <a:endParaRPr lang="cs-CZ" sz="900" b="1" dirty="0">
                        <a:effectLst/>
                        <a:latin typeface="+mn-lt"/>
                        <a:ea typeface="Times New Roman" panose="02020603050405020304" pitchFamily="18" charset="0"/>
                      </a:endParaRPr>
                    </a:p>
                  </a:txBody>
                  <a:tcPr marL="48857" marR="48857" marT="0" marB="0"/>
                </a:tc>
                <a:tc>
                  <a:txBody>
                    <a:bodyPr/>
                    <a:lstStyle/>
                    <a:p>
                      <a:pPr algn="just"/>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2402182362"/>
                  </a:ext>
                </a:extLst>
              </a:tr>
              <a:tr h="191857">
                <a:tc>
                  <a:txBody>
                    <a:bodyPr/>
                    <a:lstStyle/>
                    <a:p>
                      <a:pPr algn="just"/>
                      <a:r>
                        <a:rPr lang="cs-CZ" sz="900" b="1">
                          <a:effectLst/>
                          <a:latin typeface="+mn-lt"/>
                        </a:rPr>
                        <a:t>21</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Kollert</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mydlář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63696653"/>
                  </a:ext>
                </a:extLst>
              </a:tr>
              <a:tr h="191857">
                <a:tc>
                  <a:txBody>
                    <a:bodyPr/>
                    <a:lstStyle/>
                    <a:p>
                      <a:pPr algn="just"/>
                      <a:r>
                        <a:rPr lang="cs-CZ" sz="900" b="1">
                          <a:effectLst/>
                          <a:latin typeface="+mn-lt"/>
                        </a:rPr>
                        <a:t>22</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Geltner František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Mlynář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4214424320"/>
                  </a:ext>
                </a:extLst>
              </a:tr>
              <a:tr h="191857">
                <a:tc>
                  <a:txBody>
                    <a:bodyPr/>
                    <a:lstStyle/>
                    <a:p>
                      <a:pPr algn="just"/>
                      <a:r>
                        <a:rPr lang="cs-CZ" sz="900" b="1">
                          <a:effectLst/>
                          <a:latin typeface="+mn-lt"/>
                        </a:rPr>
                        <a:t>22</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Fürst Matěj</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Mlynář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1494998057"/>
                  </a:ext>
                </a:extLst>
              </a:tr>
              <a:tr h="191857">
                <a:tc>
                  <a:txBody>
                    <a:bodyPr/>
                    <a:lstStyle/>
                    <a:p>
                      <a:pPr algn="just"/>
                      <a:r>
                        <a:rPr lang="cs-CZ" sz="900" b="1">
                          <a:effectLst/>
                          <a:latin typeface="+mn-lt"/>
                        </a:rPr>
                        <a:t>22</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Slabý František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Mlynář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48935352"/>
                  </a:ext>
                </a:extLst>
              </a:tr>
              <a:tr h="191857">
                <a:tc>
                  <a:txBody>
                    <a:bodyPr/>
                    <a:lstStyle/>
                    <a:p>
                      <a:pPr algn="just"/>
                      <a:r>
                        <a:rPr lang="cs-CZ" sz="900" b="1">
                          <a:effectLst/>
                          <a:latin typeface="+mn-lt"/>
                        </a:rPr>
                        <a:t>25</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Zeman</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Kramář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2635245059"/>
                  </a:ext>
                </a:extLst>
              </a:tr>
              <a:tr h="191857">
                <a:tc>
                  <a:txBody>
                    <a:bodyPr/>
                    <a:lstStyle/>
                    <a:p>
                      <a:pPr algn="just"/>
                      <a:r>
                        <a:rPr lang="cs-CZ" sz="900" b="1">
                          <a:effectLst/>
                          <a:latin typeface="+mn-lt"/>
                        </a:rPr>
                        <a:t>28</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Oplt Josef</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Kramář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1669272793"/>
                  </a:ext>
                </a:extLst>
              </a:tr>
              <a:tr h="191857">
                <a:tc>
                  <a:txBody>
                    <a:bodyPr/>
                    <a:lstStyle/>
                    <a:p>
                      <a:pPr algn="just"/>
                      <a:r>
                        <a:rPr lang="cs-CZ" sz="900" b="1">
                          <a:effectLst/>
                          <a:latin typeface="+mn-lt"/>
                        </a:rPr>
                        <a:t>31</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Dvořák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Řezník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1316589058"/>
                  </a:ext>
                </a:extLst>
              </a:tr>
              <a:tr h="191857">
                <a:tc>
                  <a:txBody>
                    <a:bodyPr/>
                    <a:lstStyle/>
                    <a:p>
                      <a:pPr algn="just"/>
                      <a:r>
                        <a:rPr lang="cs-CZ" sz="900" b="1">
                          <a:effectLst/>
                          <a:latin typeface="+mn-lt"/>
                        </a:rPr>
                        <a:t>32</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Geltner František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Mlynář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931210644"/>
                  </a:ext>
                </a:extLst>
              </a:tr>
              <a:tr h="191857">
                <a:tc>
                  <a:txBody>
                    <a:bodyPr/>
                    <a:lstStyle/>
                    <a:p>
                      <a:pPr algn="just"/>
                      <a:r>
                        <a:rPr lang="cs-CZ" sz="900" b="1">
                          <a:effectLst/>
                          <a:latin typeface="+mn-lt"/>
                        </a:rPr>
                        <a:t>33</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err="1">
                          <a:effectLst/>
                          <a:latin typeface="+mn-lt"/>
                        </a:rPr>
                        <a:t>Hubrt</a:t>
                      </a:r>
                      <a:endParaRPr lang="cs-CZ" sz="900" b="1" dirty="0">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V nájmu</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Pekař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2408989400"/>
                  </a:ext>
                </a:extLst>
              </a:tr>
              <a:tr h="191857">
                <a:tc>
                  <a:txBody>
                    <a:bodyPr/>
                    <a:lstStyle/>
                    <a:p>
                      <a:pPr algn="just"/>
                      <a:r>
                        <a:rPr lang="cs-CZ" sz="900" b="1">
                          <a:effectLst/>
                          <a:latin typeface="+mn-lt"/>
                        </a:rPr>
                        <a:t>34</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Kaufman Jan</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Obuvník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276123509"/>
                  </a:ext>
                </a:extLst>
              </a:tr>
              <a:tr h="191857">
                <a:tc>
                  <a:txBody>
                    <a:bodyPr/>
                    <a:lstStyle/>
                    <a:p>
                      <a:pPr algn="just"/>
                      <a:r>
                        <a:rPr lang="cs-CZ" sz="900" b="1">
                          <a:effectLst/>
                          <a:latin typeface="+mn-lt"/>
                        </a:rPr>
                        <a:t>36</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Fingrhut František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Krejčí</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422223899"/>
                  </a:ext>
                </a:extLst>
              </a:tr>
              <a:tr h="191857">
                <a:tc>
                  <a:txBody>
                    <a:bodyPr/>
                    <a:lstStyle/>
                    <a:p>
                      <a:pPr algn="just"/>
                      <a:r>
                        <a:rPr lang="cs-CZ" sz="900" b="1">
                          <a:effectLst/>
                          <a:latin typeface="+mn-lt"/>
                        </a:rPr>
                        <a:t>37</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Krátký František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Tesař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4280620854"/>
                  </a:ext>
                </a:extLst>
              </a:tr>
              <a:tr h="191857">
                <a:tc>
                  <a:txBody>
                    <a:bodyPr/>
                    <a:lstStyle/>
                    <a:p>
                      <a:pPr algn="just"/>
                      <a:r>
                        <a:rPr lang="cs-CZ" sz="900" b="1">
                          <a:effectLst/>
                          <a:latin typeface="+mn-lt"/>
                        </a:rPr>
                        <a:t>41</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Hrabě Tomáš</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majitel</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Tesař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2169535911"/>
                  </a:ext>
                </a:extLst>
              </a:tr>
              <a:tr h="191857">
                <a:tc>
                  <a:txBody>
                    <a:bodyPr/>
                    <a:lstStyle/>
                    <a:p>
                      <a:pPr algn="just"/>
                      <a:r>
                        <a:rPr lang="cs-CZ" sz="900" b="1">
                          <a:effectLst/>
                          <a:latin typeface="+mn-lt"/>
                        </a:rPr>
                        <a:t>44</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Knor František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Knor František</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a:effectLst/>
                          <a:latin typeface="+mn-lt"/>
                        </a:rPr>
                        <a:t>Kramář</a:t>
                      </a:r>
                      <a:endParaRPr lang="cs-CZ" sz="900" b="1">
                        <a:effectLst/>
                        <a:latin typeface="+mn-lt"/>
                        <a:ea typeface="Times New Roman" panose="02020603050405020304" pitchFamily="18" charset="0"/>
                      </a:endParaRPr>
                    </a:p>
                  </a:txBody>
                  <a:tcPr marL="48857" marR="48857" marT="0" marB="0"/>
                </a:tc>
                <a:tc>
                  <a:txBody>
                    <a:bodyPr/>
                    <a:lstStyle/>
                    <a:p>
                      <a:pPr algn="just"/>
                      <a:r>
                        <a:rPr lang="cs-CZ" sz="900" b="1" dirty="0">
                          <a:effectLst/>
                          <a:latin typeface="+mn-lt"/>
                        </a:rPr>
                        <a:t> </a:t>
                      </a:r>
                      <a:endParaRPr lang="cs-CZ" sz="900" b="1" dirty="0">
                        <a:effectLst/>
                        <a:latin typeface="+mn-lt"/>
                        <a:ea typeface="Times New Roman" panose="02020603050405020304" pitchFamily="18" charset="0"/>
                      </a:endParaRPr>
                    </a:p>
                  </a:txBody>
                  <a:tcPr marL="48857" marR="48857" marT="0" marB="0"/>
                </a:tc>
                <a:extLst>
                  <a:ext uri="{0D108BD9-81ED-4DB2-BD59-A6C34878D82A}">
                    <a16:rowId xmlns:a16="http://schemas.microsoft.com/office/drawing/2014/main" val="3676144193"/>
                  </a:ext>
                </a:extLst>
              </a:tr>
            </a:tbl>
          </a:graphicData>
        </a:graphic>
      </p:graphicFrame>
      <p:sp>
        <p:nvSpPr>
          <p:cNvPr id="5" name="Rectangle 1">
            <a:extLst>
              <a:ext uri="{FF2B5EF4-FFF2-40B4-BE49-F238E27FC236}">
                <a16:creationId xmlns:a16="http://schemas.microsoft.com/office/drawing/2014/main" id="{7251D740-88C0-4946-8367-DA0876499F9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423234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5BE8CE-6273-45AC-B67C-E1B3FCF37B62}"/>
              </a:ext>
            </a:extLst>
          </p:cNvPr>
          <p:cNvSpPr>
            <a:spLocks noGrp="1"/>
          </p:cNvSpPr>
          <p:nvPr>
            <p:ph type="title"/>
          </p:nvPr>
        </p:nvSpPr>
        <p:spPr>
          <a:xfrm>
            <a:off x="2592925" y="586010"/>
            <a:ext cx="8911687" cy="1280890"/>
          </a:xfrm>
        </p:spPr>
        <p:txBody>
          <a:bodyPr/>
          <a:lstStyle/>
          <a:p>
            <a:r>
              <a:rPr lang="cs-CZ" b="1" dirty="0">
                <a:solidFill>
                  <a:schemeClr val="accent1"/>
                </a:solidFill>
              </a:rPr>
              <a:t>Přelom v dějinách</a:t>
            </a:r>
          </a:p>
        </p:txBody>
      </p:sp>
      <p:sp>
        <p:nvSpPr>
          <p:cNvPr id="3" name="Zástupný obsah 2">
            <a:extLst>
              <a:ext uri="{FF2B5EF4-FFF2-40B4-BE49-F238E27FC236}">
                <a16:creationId xmlns:a16="http://schemas.microsoft.com/office/drawing/2014/main" id="{9BA9FC1F-4577-4298-BD55-7F954A1992BA}"/>
              </a:ext>
            </a:extLst>
          </p:cNvPr>
          <p:cNvSpPr>
            <a:spLocks noGrp="1"/>
          </p:cNvSpPr>
          <p:nvPr>
            <p:ph idx="1"/>
          </p:nvPr>
        </p:nvSpPr>
        <p:spPr/>
        <p:txBody>
          <a:bodyPr/>
          <a:lstStyle/>
          <a:p>
            <a:pPr algn="just"/>
            <a:r>
              <a:rPr lang="cs-CZ" sz="1800" b="1" dirty="0">
                <a:effectLst/>
                <a:ea typeface="Times New Roman" panose="02020603050405020304" pitchFamily="18" charset="0"/>
              </a:rPr>
              <a:t>Blížíme se k revolučnímu roku 1848, velkému mezníku v dějinách našeho i mnoha jiných národů. Průmysl se rychle rozvíjel, města potřebovala do továren dělníky a proto poddanství, které překáželo v rozvoji průmyslu muselo zmizet. Selský stav také se snažil dostat z područí šlechty, a tak vláda byla nucena něco podnikat. V roce 1846 sice vyšel nový robotní zákon, který obsahoval podrobný plán výkupu poddaných z roboty, ale připouštěl několikerý způsob výkupu.</a:t>
            </a:r>
          </a:p>
          <a:p>
            <a:pPr algn="just"/>
            <a:r>
              <a:rPr lang="cs-CZ" sz="1800" b="1" dirty="0">
                <a:effectLst/>
                <a:ea typeface="Times New Roman" panose="02020603050405020304" pitchFamily="18" charset="0"/>
              </a:rPr>
              <a:t>	Vrchnosti by však mnoho získali tímto zákonem, ale sedláci nebyli již ochotni draze si vykupovati osvobození z roboty a byli přesvědčeni, že robota bude nadobro odstraněna obecně závazným rozkazem. Revoluční proud nebylo možno již zastavit.</a:t>
            </a:r>
          </a:p>
          <a:p>
            <a:pPr marL="0" indent="0" algn="just">
              <a:buNone/>
            </a:pPr>
            <a:endParaRPr lang="cs-CZ" sz="1800" b="1" dirty="0">
              <a:effectLst/>
              <a:ea typeface="Times New Roman" panose="02020603050405020304" pitchFamily="18" charset="0"/>
            </a:endParaRPr>
          </a:p>
          <a:p>
            <a:endParaRPr lang="cs-CZ" dirty="0"/>
          </a:p>
        </p:txBody>
      </p:sp>
    </p:spTree>
    <p:extLst>
      <p:ext uri="{BB962C8B-B14F-4D97-AF65-F5344CB8AC3E}">
        <p14:creationId xmlns:p14="http://schemas.microsoft.com/office/powerpoint/2010/main" val="885826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5D787C-8A44-4C73-A12B-9F521BF6670D}"/>
              </a:ext>
            </a:extLst>
          </p:cNvPr>
          <p:cNvSpPr>
            <a:spLocks noGrp="1"/>
          </p:cNvSpPr>
          <p:nvPr>
            <p:ph type="title"/>
          </p:nvPr>
        </p:nvSpPr>
        <p:spPr/>
        <p:txBody>
          <a:bodyPr/>
          <a:lstStyle/>
          <a:p>
            <a:r>
              <a:rPr lang="cs-CZ" b="1" dirty="0">
                <a:solidFill>
                  <a:schemeClr val="accent1"/>
                </a:solidFill>
              </a:rPr>
              <a:t>Rok 1848</a:t>
            </a:r>
          </a:p>
        </p:txBody>
      </p:sp>
      <p:sp>
        <p:nvSpPr>
          <p:cNvPr id="3" name="Zástupný obsah 2">
            <a:extLst>
              <a:ext uri="{FF2B5EF4-FFF2-40B4-BE49-F238E27FC236}">
                <a16:creationId xmlns:a16="http://schemas.microsoft.com/office/drawing/2014/main" id="{4EC2974B-B188-4830-AE81-405D8FC36DBD}"/>
              </a:ext>
            </a:extLst>
          </p:cNvPr>
          <p:cNvSpPr>
            <a:spLocks noGrp="1"/>
          </p:cNvSpPr>
          <p:nvPr>
            <p:ph idx="1"/>
          </p:nvPr>
        </p:nvSpPr>
        <p:spPr/>
        <p:txBody>
          <a:bodyPr/>
          <a:lstStyle/>
          <a:p>
            <a:pPr algn="just"/>
            <a:r>
              <a:rPr lang="cs-CZ" sz="1800" b="1" dirty="0">
                <a:effectLst/>
                <a:ea typeface="Times New Roman" panose="02020603050405020304" pitchFamily="18" charset="0"/>
              </a:rPr>
              <a:t>Zákonem ze dne 7.září 1848 ruší se ve všech zemích, jež byly zastoupeny na říšském sněmu, poddanství i všechna pravomoc vrchností nad poddanými. </a:t>
            </a:r>
          </a:p>
          <a:p>
            <a:pPr algn="just"/>
            <a:r>
              <a:rPr lang="cs-CZ" sz="1800" b="1" dirty="0">
                <a:effectLst/>
                <a:ea typeface="Times New Roman" panose="02020603050405020304" pitchFamily="18" charset="0"/>
              </a:rPr>
              <a:t>Odstraňuje se rozdíl mezi pozemky dominikálními a rustikálními a všechna půda zbavuje se všelijakých břemen. Zejména prohlašují se za zrušena všechna dosavadní břemena, služby a platy naturální a peněžní, jež dosud lpěla na pozemcích poddanských, ať vyplývaly z poměru poddanského nebo z vrchního vlastnického práva vrchností, nebo z jiného způsobu právní nadřízenosti vrchností nad poddanými. </a:t>
            </a:r>
          </a:p>
          <a:p>
            <a:pPr algn="just"/>
            <a:r>
              <a:rPr lang="cs-CZ" b="1" dirty="0"/>
              <a:t>Ještě dlouho trvalo, než byl tento zákon zcela uveden v život, ale první vlaštovka již hlásila změnu roční doby.</a:t>
            </a:r>
            <a:endParaRPr lang="cs-CZ" dirty="0"/>
          </a:p>
        </p:txBody>
      </p:sp>
    </p:spTree>
    <p:extLst>
      <p:ext uri="{BB962C8B-B14F-4D97-AF65-F5344CB8AC3E}">
        <p14:creationId xmlns:p14="http://schemas.microsoft.com/office/powerpoint/2010/main" val="259510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47B8FBA-1323-4DD4-A3AF-09C24AB691B4}"/>
              </a:ext>
            </a:extLst>
          </p:cNvPr>
          <p:cNvSpPr>
            <a:spLocks noGrp="1"/>
          </p:cNvSpPr>
          <p:nvPr>
            <p:ph type="title"/>
          </p:nvPr>
        </p:nvSpPr>
        <p:spPr/>
        <p:txBody>
          <a:bodyPr/>
          <a:lstStyle/>
          <a:p>
            <a:r>
              <a:rPr lang="cs-CZ" b="1" dirty="0">
                <a:solidFill>
                  <a:schemeClr val="accent1"/>
                </a:solidFill>
              </a:rPr>
              <a:t>Stehelčeves v době prehistorické</a:t>
            </a:r>
            <a:endParaRPr lang="cs-CZ" dirty="0">
              <a:solidFill>
                <a:schemeClr val="accent1"/>
              </a:solidFill>
            </a:endParaRPr>
          </a:p>
        </p:txBody>
      </p:sp>
      <p:sp>
        <p:nvSpPr>
          <p:cNvPr id="5" name="Zástupný obsah 4">
            <a:extLst>
              <a:ext uri="{FF2B5EF4-FFF2-40B4-BE49-F238E27FC236}">
                <a16:creationId xmlns:a16="http://schemas.microsoft.com/office/drawing/2014/main" id="{63988ABA-BADB-4A76-9488-FEF0071DA3C2}"/>
              </a:ext>
            </a:extLst>
          </p:cNvPr>
          <p:cNvSpPr>
            <a:spLocks noGrp="1"/>
          </p:cNvSpPr>
          <p:nvPr>
            <p:ph idx="1"/>
          </p:nvPr>
        </p:nvSpPr>
        <p:spPr/>
        <p:txBody>
          <a:bodyPr/>
          <a:lstStyle/>
          <a:p>
            <a:pPr algn="just"/>
            <a:r>
              <a:rPr lang="cs-CZ" b="1" dirty="0"/>
              <a:t>Jak víme, již v eneolitu bylo osídleno území naší obce, o čemž svědčí hradiště Homolka. </a:t>
            </a:r>
          </a:p>
          <a:p>
            <a:pPr algn="just"/>
            <a:r>
              <a:rPr lang="cs-CZ" b="1" dirty="0"/>
              <a:t>Ale nejen toto hradiště dokazuje osídlení našeho katastru. </a:t>
            </a:r>
          </a:p>
          <a:p>
            <a:pPr algn="just"/>
            <a:r>
              <a:rPr lang="cs-CZ" b="1" dirty="0"/>
              <a:t>Byly nalezeny v cihelně kostrové hroby.</a:t>
            </a:r>
            <a:r>
              <a:rPr lang="cs-CZ" sz="1800" dirty="0">
                <a:effectLst/>
                <a:latin typeface="Times New Roman" panose="02020603050405020304" pitchFamily="18" charset="0"/>
                <a:ea typeface="Calibri" panose="020F0502020204030204" pitchFamily="34" charset="0"/>
              </a:rPr>
              <a:t> </a:t>
            </a:r>
            <a:r>
              <a:rPr lang="cs-CZ" sz="1800" b="1" dirty="0">
                <a:effectLst/>
                <a:ea typeface="Calibri" panose="020F0502020204030204" pitchFamily="34" charset="0"/>
              </a:rPr>
              <a:t>Tento hrob na sklonek mladší doby kamenné, a to kočovnému národu, který nazýváme lidem šňůrovým. Pohřbíval své mrtvé ve skrčené poloze. </a:t>
            </a:r>
            <a:endParaRPr lang="cs-CZ" b="1" dirty="0"/>
          </a:p>
          <a:p>
            <a:pPr algn="just"/>
            <a:r>
              <a:rPr lang="cs-CZ" b="1" dirty="0"/>
              <a:t>U drůbežárny byly nalezeny kostrové hroby z doby laténské </a:t>
            </a:r>
            <a:r>
              <a:rPr lang="cs-CZ" i="1" dirty="0"/>
              <a:t>(5.stol. Př. n. l.- přelom letopočtu), </a:t>
            </a:r>
            <a:r>
              <a:rPr lang="cs-CZ" b="1" dirty="0"/>
              <a:t>ale i slovanské kostrové hroby z 10.-11. století. </a:t>
            </a:r>
            <a:r>
              <a:rPr lang="cs-CZ" sz="1800" dirty="0">
                <a:effectLst/>
                <a:latin typeface="Times New Roman" panose="02020603050405020304" pitchFamily="18" charset="0"/>
                <a:ea typeface="Calibri" panose="020F0502020204030204" pitchFamily="34" charset="0"/>
              </a:rPr>
              <a:t>. </a:t>
            </a:r>
            <a:r>
              <a:rPr lang="cs-CZ" sz="1800" b="1" dirty="0">
                <a:effectLst/>
                <a:ea typeface="Calibri" panose="020F0502020204030204" pitchFamily="34" charset="0"/>
              </a:rPr>
              <a:t>Hroby byly částečně obloženy deskami břidly a dřevěnou schránkou. U lebek koster nalezeny drobné záušničky, zakončené esovitým očkem. Jest to typický slovanský šperk, ale spíš to byly vlásničky.</a:t>
            </a:r>
            <a:endParaRPr lang="cs-CZ" b="1" dirty="0"/>
          </a:p>
          <a:p>
            <a:endParaRPr lang="cs-CZ" dirty="0"/>
          </a:p>
        </p:txBody>
      </p:sp>
    </p:spTree>
    <p:extLst>
      <p:ext uri="{BB962C8B-B14F-4D97-AF65-F5344CB8AC3E}">
        <p14:creationId xmlns:p14="http://schemas.microsoft.com/office/powerpoint/2010/main" val="318308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F682F-7C4F-4473-A92A-FC075F1EA17B}"/>
              </a:ext>
            </a:extLst>
          </p:cNvPr>
          <p:cNvSpPr>
            <a:spLocks noGrp="1"/>
          </p:cNvSpPr>
          <p:nvPr>
            <p:ph type="title"/>
          </p:nvPr>
        </p:nvSpPr>
        <p:spPr/>
        <p:txBody>
          <a:bodyPr/>
          <a:lstStyle/>
          <a:p>
            <a:r>
              <a:rPr lang="cs-CZ" b="1" dirty="0">
                <a:solidFill>
                  <a:schemeClr val="accent1"/>
                </a:solidFill>
              </a:rPr>
              <a:t>Nález uhlí na Kladensku</a:t>
            </a:r>
          </a:p>
        </p:txBody>
      </p:sp>
      <p:sp>
        <p:nvSpPr>
          <p:cNvPr id="3" name="Zástupný obsah 2">
            <a:extLst>
              <a:ext uri="{FF2B5EF4-FFF2-40B4-BE49-F238E27FC236}">
                <a16:creationId xmlns:a16="http://schemas.microsoft.com/office/drawing/2014/main" id="{C0136ABF-A4BB-4387-B983-BD944B23A0D5}"/>
              </a:ext>
            </a:extLst>
          </p:cNvPr>
          <p:cNvSpPr>
            <a:spLocks noGrp="1"/>
          </p:cNvSpPr>
          <p:nvPr>
            <p:ph idx="1"/>
          </p:nvPr>
        </p:nvSpPr>
        <p:spPr/>
        <p:txBody>
          <a:bodyPr/>
          <a:lstStyle/>
          <a:p>
            <a:r>
              <a:rPr lang="cs-CZ" b="1" dirty="0"/>
              <a:t>Velkým mezníkem v životě naší obce byl nález uhlí v roce 1772</a:t>
            </a:r>
          </a:p>
          <a:p>
            <a:pPr algn="just"/>
            <a:r>
              <a:rPr lang="cs-CZ" b="1" i="0" dirty="0">
                <a:solidFill>
                  <a:srgbClr val="000000"/>
                </a:solidFill>
                <a:effectLst/>
              </a:rPr>
              <a:t>V lese „Na </a:t>
            </a:r>
            <a:r>
              <a:rPr lang="cs-CZ" b="1" i="0" dirty="0" err="1">
                <a:solidFill>
                  <a:srgbClr val="000000"/>
                </a:solidFill>
                <a:effectLst/>
              </a:rPr>
              <a:t>stařinkách</a:t>
            </a:r>
            <a:r>
              <a:rPr lang="cs-CZ" b="1" i="0" dirty="0">
                <a:solidFill>
                  <a:srgbClr val="000000"/>
                </a:solidFill>
                <a:effectLst/>
              </a:rPr>
              <a:t>“ mezi </a:t>
            </a:r>
            <a:r>
              <a:rPr lang="cs-CZ" b="1" i="0" dirty="0" err="1">
                <a:solidFill>
                  <a:srgbClr val="000000"/>
                </a:solidFill>
                <a:effectLst/>
              </a:rPr>
              <a:t>Rapicemi</a:t>
            </a:r>
            <a:r>
              <a:rPr lang="cs-CZ" b="1" i="0" dirty="0">
                <a:solidFill>
                  <a:srgbClr val="000000"/>
                </a:solidFill>
                <a:effectLst/>
              </a:rPr>
              <a:t> a Dubím, v místech, kde je nyní nádraží Buštěhrad, stával mohutný dubový les. Však doposud na svahu od nádraží k okresní silnici jsou silné, několik století staré duby. Sem chodili na lesní práci dva dřevaři z Buckova (nynější Buštěhrad): Jakub </a:t>
            </a:r>
            <a:r>
              <a:rPr lang="cs-CZ" b="1" i="0" dirty="0" err="1">
                <a:solidFill>
                  <a:srgbClr val="000000"/>
                </a:solidFill>
                <a:effectLst/>
              </a:rPr>
              <a:t>Opplt</a:t>
            </a:r>
            <a:r>
              <a:rPr lang="cs-CZ" b="1" i="0" dirty="0">
                <a:solidFill>
                  <a:srgbClr val="000000"/>
                </a:solidFill>
                <a:effectLst/>
              </a:rPr>
              <a:t> a Václav Burger. Dne 18. května 1772 při poledními odpo­činku pozorovali krtka, jak vyrývá zemi, a mezi zemí zpozorovali černé kostky, které se na slunci silně leskly. Při odchodu z práce naplnili své kapsy těmito černými kostkami a dali je kováři Vorlovi, který na výhni se­znal, že to je uhlí. </a:t>
            </a:r>
            <a:r>
              <a:rPr lang="cs-CZ" i="1" dirty="0">
                <a:solidFill>
                  <a:srgbClr val="000000"/>
                </a:solidFill>
                <a:effectLst/>
              </a:rPr>
              <a:t>(Kováři topili dřevěnými uhlím a bývali již ode­dávna nejchytřejšími lidmi ve vsi.)</a:t>
            </a:r>
          </a:p>
          <a:p>
            <a:pPr algn="just"/>
            <a:r>
              <a:rPr lang="cs-CZ" b="1" dirty="0"/>
              <a:t>Nález byl oznámen vrchnosti </a:t>
            </a:r>
            <a:r>
              <a:rPr lang="cs-CZ" sz="1800" b="1" dirty="0">
                <a:effectLst/>
                <a:ea typeface="Times New Roman" panose="02020603050405020304" pitchFamily="18" charset="0"/>
              </a:rPr>
              <a:t>kurfiřta Bavorského Maxmiliána Josefa v Buštěhradě. </a:t>
            </a:r>
            <a:endParaRPr lang="cs-CZ" b="1" dirty="0"/>
          </a:p>
        </p:txBody>
      </p:sp>
    </p:spTree>
    <p:extLst>
      <p:ext uri="{BB962C8B-B14F-4D97-AF65-F5344CB8AC3E}">
        <p14:creationId xmlns:p14="http://schemas.microsoft.com/office/powerpoint/2010/main" val="1156376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F264E1-0EAB-4184-9BA1-2106EF8E2DBC}"/>
              </a:ext>
            </a:extLst>
          </p:cNvPr>
          <p:cNvSpPr>
            <a:spLocks noGrp="1"/>
          </p:cNvSpPr>
          <p:nvPr>
            <p:ph type="title"/>
          </p:nvPr>
        </p:nvSpPr>
        <p:spPr/>
        <p:txBody>
          <a:bodyPr/>
          <a:lstStyle/>
          <a:p>
            <a:r>
              <a:rPr lang="cs-CZ" b="1" dirty="0">
                <a:solidFill>
                  <a:schemeClr val="accent1"/>
                </a:solidFill>
              </a:rPr>
              <a:t>Rozrůstání obce jako důsledek otvírání dolů</a:t>
            </a:r>
          </a:p>
        </p:txBody>
      </p:sp>
      <p:sp>
        <p:nvSpPr>
          <p:cNvPr id="3" name="Zástupný obsah 2">
            <a:extLst>
              <a:ext uri="{FF2B5EF4-FFF2-40B4-BE49-F238E27FC236}">
                <a16:creationId xmlns:a16="http://schemas.microsoft.com/office/drawing/2014/main" id="{17A9A191-2771-4841-83D5-52DFA350FC5B}"/>
              </a:ext>
            </a:extLst>
          </p:cNvPr>
          <p:cNvSpPr>
            <a:spLocks noGrp="1"/>
          </p:cNvSpPr>
          <p:nvPr>
            <p:ph idx="1"/>
          </p:nvPr>
        </p:nvSpPr>
        <p:spPr/>
        <p:txBody>
          <a:bodyPr/>
          <a:lstStyle/>
          <a:p>
            <a:pPr algn="just"/>
            <a:r>
              <a:rPr lang="cs-CZ" sz="1800" b="1" dirty="0">
                <a:effectLst/>
                <a:ea typeface="Times New Roman" panose="02020603050405020304" pitchFamily="18" charset="0"/>
              </a:rPr>
              <a:t>Kopány hned štoly a to sv. Josefa, v které se v délce 180 sáhů našlo ložisko v síle 4 ½ stopy (1 ½ metru). </a:t>
            </a:r>
          </a:p>
          <a:p>
            <a:pPr algn="just"/>
            <a:r>
              <a:rPr lang="cs-CZ" sz="1800" b="1" dirty="0">
                <a:effectLst/>
                <a:ea typeface="Times New Roman" panose="02020603050405020304" pitchFamily="18" charset="0"/>
              </a:rPr>
              <a:t>Druhá štola počátkem 19. století a to v roce 1810 vyhořela a nachází se blíže hostince Cechu, směrem ke Stehelčevsi. Nyní jest zazděná. </a:t>
            </a:r>
          </a:p>
          <a:p>
            <a:pPr algn="just"/>
            <a:r>
              <a:rPr lang="cs-CZ" sz="1800" b="1" dirty="0">
                <a:effectLst/>
                <a:ea typeface="Times New Roman" panose="02020603050405020304" pitchFamily="18" charset="0"/>
              </a:rPr>
              <a:t>Dále kopána štola Amálie v blízkosti chrámu Páně </a:t>
            </a:r>
            <a:r>
              <a:rPr lang="cs-CZ" sz="1800" b="1" dirty="0" err="1">
                <a:effectLst/>
                <a:ea typeface="Times New Roman" panose="02020603050405020304" pitchFamily="18" charset="0"/>
              </a:rPr>
              <a:t>vrapického</a:t>
            </a:r>
            <a:r>
              <a:rPr lang="cs-CZ" sz="1800" b="1" dirty="0">
                <a:effectLst/>
                <a:ea typeface="Times New Roman" panose="02020603050405020304" pitchFamily="18" charset="0"/>
              </a:rPr>
              <a:t> a dvě </a:t>
            </a:r>
            <a:r>
              <a:rPr lang="cs-CZ" sz="1800" b="1" dirty="0" err="1">
                <a:effectLst/>
                <a:ea typeface="Times New Roman" panose="02020603050405020304" pitchFamily="18" charset="0"/>
              </a:rPr>
              <a:t>těžné</a:t>
            </a:r>
            <a:r>
              <a:rPr lang="cs-CZ" sz="1800" b="1" dirty="0">
                <a:effectLst/>
                <a:ea typeface="Times New Roman" panose="02020603050405020304" pitchFamily="18" charset="0"/>
              </a:rPr>
              <a:t> jámy mezi </a:t>
            </a:r>
            <a:r>
              <a:rPr lang="cs-CZ" sz="1800" b="1" dirty="0" err="1">
                <a:effectLst/>
                <a:ea typeface="Times New Roman" panose="02020603050405020304" pitchFamily="18" charset="0"/>
              </a:rPr>
              <a:t>vrapickou</a:t>
            </a:r>
            <a:r>
              <a:rPr lang="cs-CZ" sz="1800" b="1" dirty="0">
                <a:effectLst/>
                <a:ea typeface="Times New Roman" panose="02020603050405020304" pitchFamily="18" charset="0"/>
              </a:rPr>
              <a:t> kolonií a šachtou Ludvík. </a:t>
            </a:r>
          </a:p>
          <a:p>
            <a:pPr algn="just"/>
            <a:r>
              <a:rPr lang="cs-CZ" sz="1800" b="1" dirty="0">
                <a:effectLst/>
                <a:ea typeface="Times New Roman" panose="02020603050405020304" pitchFamily="18" charset="0"/>
              </a:rPr>
              <a:t>V letech 1775 hledala vrchnost kladenská v naší krajině uhlí na 7 místech bez výsledku. </a:t>
            </a:r>
          </a:p>
          <a:p>
            <a:pPr algn="just"/>
            <a:r>
              <a:rPr lang="cs-CZ" sz="1800" b="1" dirty="0">
                <a:effectLst/>
                <a:ea typeface="Times New Roman" panose="02020603050405020304" pitchFamily="18" charset="0"/>
              </a:rPr>
              <a:t>Pak se do hledání uhlí pustil neúnavný Václav Černý z Buštěhradu </a:t>
            </a:r>
            <a:r>
              <a:rPr lang="cs-CZ" sz="1800" i="1" dirty="0">
                <a:effectLst/>
                <a:ea typeface="Times New Roman" panose="02020603050405020304" pitchFamily="18" charset="0"/>
              </a:rPr>
              <a:t>(jehož potomci hospodařili do poloviny 20.stol. na rolnické usedlosti č.7 ve Stehelčevsi a Václav Černý byl obecním starostou).</a:t>
            </a:r>
          </a:p>
          <a:p>
            <a:pPr algn="just"/>
            <a:endParaRPr lang="cs-CZ" sz="1800" b="1" dirty="0">
              <a:effectLst/>
              <a:ea typeface="Times New Roman" panose="02020603050405020304" pitchFamily="18" charset="0"/>
            </a:endParaRPr>
          </a:p>
          <a:p>
            <a:pPr algn="just"/>
            <a:endParaRPr lang="cs-CZ" b="1" dirty="0"/>
          </a:p>
        </p:txBody>
      </p:sp>
    </p:spTree>
    <p:extLst>
      <p:ext uri="{BB962C8B-B14F-4D97-AF65-F5344CB8AC3E}">
        <p14:creationId xmlns:p14="http://schemas.microsoft.com/office/powerpoint/2010/main" val="1590362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224386-0874-4389-A339-C7F24F0F44B8}"/>
              </a:ext>
            </a:extLst>
          </p:cNvPr>
          <p:cNvSpPr>
            <a:spLocks noGrp="1"/>
          </p:cNvSpPr>
          <p:nvPr>
            <p:ph type="title"/>
          </p:nvPr>
        </p:nvSpPr>
        <p:spPr/>
        <p:txBody>
          <a:bodyPr/>
          <a:lstStyle/>
          <a:p>
            <a:r>
              <a:rPr lang="cs-CZ" b="1" dirty="0">
                <a:solidFill>
                  <a:schemeClr val="accent1"/>
                </a:solidFill>
              </a:rPr>
              <a:t>Doly v okolí naší obce</a:t>
            </a:r>
          </a:p>
        </p:txBody>
      </p:sp>
      <p:sp>
        <p:nvSpPr>
          <p:cNvPr id="3" name="Zástupný obsah 2">
            <a:extLst>
              <a:ext uri="{FF2B5EF4-FFF2-40B4-BE49-F238E27FC236}">
                <a16:creationId xmlns:a16="http://schemas.microsoft.com/office/drawing/2014/main" id="{DBCD09E3-4D31-44E0-A182-E28A4192F030}"/>
              </a:ext>
            </a:extLst>
          </p:cNvPr>
          <p:cNvSpPr>
            <a:spLocks noGrp="1"/>
          </p:cNvSpPr>
          <p:nvPr>
            <p:ph idx="1"/>
          </p:nvPr>
        </p:nvSpPr>
        <p:spPr/>
        <p:txBody>
          <a:bodyPr/>
          <a:lstStyle/>
          <a:p>
            <a:pPr algn="just"/>
            <a:r>
              <a:rPr lang="cs-CZ" sz="1800" b="1" dirty="0">
                <a:effectLst/>
                <a:ea typeface="Times New Roman" panose="02020603050405020304" pitchFamily="18" charset="0"/>
              </a:rPr>
              <a:t>Pan Černý se společností 12 osob od roku 1803 hledal a nalezl uhlí a v roce 1813 až 1828 důl Ludvík a Kateřinu založil. </a:t>
            </a:r>
          </a:p>
          <a:p>
            <a:pPr algn="just"/>
            <a:r>
              <a:rPr lang="cs-CZ" sz="1800" b="1" dirty="0">
                <a:effectLst/>
                <a:ea typeface="Times New Roman" panose="02020603050405020304" pitchFamily="18" charset="0"/>
              </a:rPr>
              <a:t>Pod tyto doly vedla štola Barbora, s kterou se pod zmíněné doly procházelo ještě za mé paměti </a:t>
            </a:r>
            <a:r>
              <a:rPr lang="cs-CZ" sz="1800" i="1" dirty="0">
                <a:effectLst/>
                <a:ea typeface="Times New Roman" panose="02020603050405020304" pitchFamily="18" charset="0"/>
              </a:rPr>
              <a:t>(kronikáře pana Vlasáka)</a:t>
            </a:r>
            <a:r>
              <a:rPr lang="cs-CZ" sz="1800" b="1" dirty="0">
                <a:effectLst/>
                <a:ea typeface="Times New Roman" panose="02020603050405020304" pitchFamily="18" charset="0"/>
              </a:rPr>
              <a:t>a nacházela se blíže nové vrapické školy.</a:t>
            </a:r>
          </a:p>
          <a:p>
            <a:pPr algn="just"/>
            <a:r>
              <a:rPr lang="cs-CZ" b="1" dirty="0"/>
              <a:t>Tyto štoly zanikly 1.7.1883</a:t>
            </a:r>
          </a:p>
          <a:p>
            <a:pPr algn="just"/>
            <a:r>
              <a:rPr lang="cs-CZ" b="1" dirty="0"/>
              <a:t>Mezi Stehelčevsí a Cvrčovicemi byla vyhloubena šachta „</a:t>
            </a:r>
            <a:r>
              <a:rPr lang="cs-CZ" b="1" dirty="0" err="1"/>
              <a:t>Vítovka</a:t>
            </a:r>
            <a:r>
              <a:rPr lang="cs-CZ" b="1" dirty="0"/>
              <a:t>“. Na uhlí se narazilo v hloubce 83 m a prohloubena byla až do hloubky 153 ½ m. zanikla 19.1.1891.</a:t>
            </a:r>
          </a:p>
          <a:p>
            <a:pPr algn="just"/>
            <a:r>
              <a:rPr lang="cs-CZ" b="1" dirty="0"/>
              <a:t>Štola pod ní vedla nad </a:t>
            </a:r>
            <a:r>
              <a:rPr lang="cs-CZ" b="1" dirty="0" err="1"/>
              <a:t>vrapickou</a:t>
            </a:r>
            <a:r>
              <a:rPr lang="cs-CZ" b="1" dirty="0"/>
              <a:t> kolonii, a k ní patřila i šachta </a:t>
            </a:r>
            <a:r>
              <a:rPr lang="cs-CZ" b="1" dirty="0" err="1"/>
              <a:t>Stehelčeveská</a:t>
            </a:r>
            <a:r>
              <a:rPr lang="cs-CZ" b="1" dirty="0"/>
              <a:t>.</a:t>
            </a:r>
          </a:p>
        </p:txBody>
      </p:sp>
    </p:spTree>
    <p:extLst>
      <p:ext uri="{BB962C8B-B14F-4D97-AF65-F5344CB8AC3E}">
        <p14:creationId xmlns:p14="http://schemas.microsoft.com/office/powerpoint/2010/main" val="4130342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7EDF86D-E01A-42C5-BF4D-D0110C14A3C5}"/>
              </a:ext>
            </a:extLst>
          </p:cNvPr>
          <p:cNvSpPr>
            <a:spLocks noGrp="1"/>
          </p:cNvSpPr>
          <p:nvPr>
            <p:ph type="title"/>
          </p:nvPr>
        </p:nvSpPr>
        <p:spPr/>
        <p:txBody>
          <a:bodyPr/>
          <a:lstStyle/>
          <a:p>
            <a:r>
              <a:rPr lang="cs-CZ" b="1" dirty="0">
                <a:solidFill>
                  <a:schemeClr val="accent1"/>
                </a:solidFill>
              </a:rPr>
              <a:t>Šachta Stehelčeves</a:t>
            </a:r>
          </a:p>
        </p:txBody>
      </p:sp>
      <p:sp>
        <p:nvSpPr>
          <p:cNvPr id="5" name="Zástupný obsah 4">
            <a:extLst>
              <a:ext uri="{FF2B5EF4-FFF2-40B4-BE49-F238E27FC236}">
                <a16:creationId xmlns:a16="http://schemas.microsoft.com/office/drawing/2014/main" id="{C9C49C0B-3994-422C-AB72-B4488D2E08E0}"/>
              </a:ext>
            </a:extLst>
          </p:cNvPr>
          <p:cNvSpPr>
            <a:spLocks noGrp="1"/>
          </p:cNvSpPr>
          <p:nvPr>
            <p:ph sz="half" idx="1"/>
          </p:nvPr>
        </p:nvSpPr>
        <p:spPr/>
        <p:txBody>
          <a:bodyPr/>
          <a:lstStyle/>
          <a:p>
            <a:r>
              <a:rPr lang="cs-CZ" b="1" dirty="0"/>
              <a:t>Byla vyhloubena v letech1871-1875, hluboká 161 m. </a:t>
            </a:r>
          </a:p>
          <a:p>
            <a:r>
              <a:rPr lang="cs-CZ" b="1" dirty="0"/>
              <a:t>Z této šachty se uhlí netěžilo, ale sloužila jako odvětrávací šachta pro důl </a:t>
            </a:r>
            <a:r>
              <a:rPr lang="cs-CZ" b="1" dirty="0" err="1"/>
              <a:t>Vítovku</a:t>
            </a:r>
            <a:r>
              <a:rPr lang="cs-CZ" b="1" dirty="0"/>
              <a:t>.</a:t>
            </a:r>
          </a:p>
          <a:p>
            <a:r>
              <a:rPr lang="cs-CZ" b="1" dirty="0"/>
              <a:t>Avšak v 90.letech 19. stol. Byla šachta zrušena a na jejím místě zřízena sladovna a později i pivovar.</a:t>
            </a:r>
          </a:p>
        </p:txBody>
      </p:sp>
      <p:pic>
        <p:nvPicPr>
          <p:cNvPr id="8" name="Zástupný obsah 7">
            <a:extLst>
              <a:ext uri="{FF2B5EF4-FFF2-40B4-BE49-F238E27FC236}">
                <a16:creationId xmlns:a16="http://schemas.microsoft.com/office/drawing/2014/main" id="{728D13A2-22E7-45D6-AD5C-DBEF182C36B6}"/>
              </a:ext>
            </a:extLst>
          </p:cNvPr>
          <p:cNvPicPr>
            <a:picLocks noGrp="1" noChangeAspect="1"/>
          </p:cNvPicPr>
          <p:nvPr>
            <p:ph sz="half" idx="2"/>
          </p:nvPr>
        </p:nvPicPr>
        <p:blipFill rotWithShape="1">
          <a:blip r:embed="rId2"/>
          <a:srcRect b="30319"/>
          <a:stretch/>
        </p:blipFill>
        <p:spPr>
          <a:xfrm>
            <a:off x="7437358" y="1264555"/>
            <a:ext cx="4323436" cy="4787900"/>
          </a:xfrm>
        </p:spPr>
      </p:pic>
    </p:spTree>
    <p:extLst>
      <p:ext uri="{BB962C8B-B14F-4D97-AF65-F5344CB8AC3E}">
        <p14:creationId xmlns:p14="http://schemas.microsoft.com/office/powerpoint/2010/main" val="2856351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BFAE6FF-A4E8-45A3-A33A-50E3C5942D55}"/>
              </a:ext>
            </a:extLst>
          </p:cNvPr>
          <p:cNvSpPr>
            <a:spLocks noGrp="1"/>
          </p:cNvSpPr>
          <p:nvPr>
            <p:ph type="title"/>
          </p:nvPr>
        </p:nvSpPr>
        <p:spPr/>
        <p:txBody>
          <a:bodyPr/>
          <a:lstStyle/>
          <a:p>
            <a:r>
              <a:rPr lang="cs-CZ" b="1" dirty="0">
                <a:solidFill>
                  <a:schemeClr val="accent1"/>
                </a:solidFill>
              </a:rPr>
              <a:t>Doly v okolí</a:t>
            </a:r>
          </a:p>
        </p:txBody>
      </p:sp>
      <p:sp>
        <p:nvSpPr>
          <p:cNvPr id="6" name="Zástupný obsah 5">
            <a:extLst>
              <a:ext uri="{FF2B5EF4-FFF2-40B4-BE49-F238E27FC236}">
                <a16:creationId xmlns:a16="http://schemas.microsoft.com/office/drawing/2014/main" id="{CAF8FF04-A8B8-404B-9A8C-EB801B3F692A}"/>
              </a:ext>
            </a:extLst>
          </p:cNvPr>
          <p:cNvSpPr>
            <a:spLocks noGrp="1"/>
          </p:cNvSpPr>
          <p:nvPr>
            <p:ph idx="1"/>
          </p:nvPr>
        </p:nvSpPr>
        <p:spPr/>
        <p:txBody>
          <a:bodyPr/>
          <a:lstStyle/>
          <a:p>
            <a:r>
              <a:rPr lang="cs-CZ" b="1" dirty="0"/>
              <a:t>Na nádvoří domu „Pod Janem“ byla šachta hluboká 43 m, kde byla síla uhlí 2-3 m. z této šachty se tahalo uhlí rumpálem.</a:t>
            </a:r>
          </a:p>
          <a:p>
            <a:r>
              <a:rPr lang="cs-CZ" b="1" dirty="0"/>
              <a:t>Nad </a:t>
            </a:r>
            <a:r>
              <a:rPr lang="cs-CZ" b="1" dirty="0" err="1"/>
              <a:t>Vrapicemi</a:t>
            </a:r>
            <a:r>
              <a:rPr lang="cs-CZ" b="1" dirty="0"/>
              <a:t> byl vyhlouben důl Ludmila v roce 1822, jeho počáteční hloubka byla 112 m. byl prohlouben až na 254 ½ m. síla uhlí byla 2m.</a:t>
            </a:r>
          </a:p>
          <a:p>
            <a:r>
              <a:rPr lang="cs-CZ" b="1" dirty="0"/>
              <a:t>Pod náš katastr zasahoval i důl Michal v Brandýsku, vyhloubený v roce 1842-52, hluboká 239 ½ </a:t>
            </a:r>
            <a:r>
              <a:rPr lang="cs-CZ" b="1" dirty="0" err="1"/>
              <a:t>m.síla</a:t>
            </a:r>
            <a:r>
              <a:rPr lang="cs-CZ" b="1" dirty="0"/>
              <a:t> </a:t>
            </a:r>
            <a:r>
              <a:rPr lang="cs-CZ" b="1" dirty="0" err="1"/>
              <a:t>ulí</a:t>
            </a:r>
            <a:r>
              <a:rPr lang="cs-CZ" b="1" dirty="0"/>
              <a:t> v něm byla 11 ½ m, ale muselo se přestat kutat v důsledku zatopení v roce 1865.</a:t>
            </a:r>
          </a:p>
          <a:p>
            <a:r>
              <a:rPr lang="cs-CZ" b="1" dirty="0"/>
              <a:t>Dalšími doly v okolí byl důl Václav u Vrapic, důl Marie Antonie patřící k Cvrčovicím, důl </a:t>
            </a:r>
            <a:r>
              <a:rPr lang="cs-CZ" b="1" dirty="0" err="1"/>
              <a:t>Tienfeld</a:t>
            </a:r>
            <a:r>
              <a:rPr lang="cs-CZ" b="1" dirty="0"/>
              <a:t>, Rona a Theodor</a:t>
            </a:r>
          </a:p>
        </p:txBody>
      </p:sp>
      <p:sp>
        <p:nvSpPr>
          <p:cNvPr id="11" name="Rectangle 5">
            <a:extLst>
              <a:ext uri="{FF2B5EF4-FFF2-40B4-BE49-F238E27FC236}">
                <a16:creationId xmlns:a16="http://schemas.microsoft.com/office/drawing/2014/main" id="{9A7355B0-91CE-421A-B559-B29DD5FC527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Nad Vrapicemi vyhlouben důl Ludmila a to v roce 1822, počáteční hloubka 112 m, prohloubena na 254 ½ m, síla uhlí 2m. V roce 1836 postaven první stroj vodní. Nyní slouží za větrný důl pro Prágo doly u Dubí. Pod náš katastr zasahoval i důl Michal v Brandýsku, vyhlouben v roce 1842 – 52, hluboký 239 ½ m, síla uhle 11 ½ m, přestalo se pracovat následkem zatopení 1865. Důl Václavka u Vrapic vyhloubena v roce 1845, hluboká 73m, síla uhle 7 ½ zanikla 1876. Důl Marie Antonie patřící k obci Cvrčovice a sahajíc s důlními výměry až pod náš katastr vyhlouben v letech 1840 – 41, hluboký 100m, prohlouben na 129 ½ m, síla uhle 7 m, první stroj těžní postaven v roce 1843.</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982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793842-34A1-4F6E-B75E-0D11494E0D3F}"/>
              </a:ext>
            </a:extLst>
          </p:cNvPr>
          <p:cNvSpPr>
            <a:spLocks noGrp="1"/>
          </p:cNvSpPr>
          <p:nvPr>
            <p:ph type="title"/>
          </p:nvPr>
        </p:nvSpPr>
        <p:spPr/>
        <p:txBody>
          <a:bodyPr/>
          <a:lstStyle/>
          <a:p>
            <a:r>
              <a:rPr lang="cs-CZ" b="1" dirty="0">
                <a:solidFill>
                  <a:schemeClr val="accent1"/>
                </a:solidFill>
              </a:rPr>
              <a:t>Rozvoj obce</a:t>
            </a:r>
          </a:p>
        </p:txBody>
      </p:sp>
      <p:sp>
        <p:nvSpPr>
          <p:cNvPr id="3" name="Zástupný obsah 2">
            <a:extLst>
              <a:ext uri="{FF2B5EF4-FFF2-40B4-BE49-F238E27FC236}">
                <a16:creationId xmlns:a16="http://schemas.microsoft.com/office/drawing/2014/main" id="{8B44B2B4-7A3D-48A8-840A-40C975B95EC4}"/>
              </a:ext>
            </a:extLst>
          </p:cNvPr>
          <p:cNvSpPr>
            <a:spLocks noGrp="1"/>
          </p:cNvSpPr>
          <p:nvPr>
            <p:ph idx="1"/>
          </p:nvPr>
        </p:nvSpPr>
        <p:spPr/>
        <p:txBody>
          <a:bodyPr>
            <a:normAutofit lnSpcReduction="10000"/>
          </a:bodyPr>
          <a:lstStyle/>
          <a:p>
            <a:pPr algn="just"/>
            <a:r>
              <a:rPr lang="cs-CZ" b="1" dirty="0"/>
              <a:t>Vzhledem k rozvoji šachet a hutí na Kladensku se začala rozvíjet i naše obec. </a:t>
            </a:r>
          </a:p>
          <a:p>
            <a:pPr algn="just"/>
            <a:r>
              <a:rPr lang="cs-CZ" b="1" dirty="0"/>
              <a:t>V roce 1807 měla Stehelčeves 37 čísel popisných</a:t>
            </a:r>
          </a:p>
          <a:p>
            <a:pPr algn="just"/>
            <a:r>
              <a:rPr lang="cs-CZ" b="1" dirty="0"/>
              <a:t>V roce 1849 již 57 a v roce 1893 bylo v obci 89 čísel popisných. </a:t>
            </a:r>
          </a:p>
          <a:p>
            <a:pPr algn="just"/>
            <a:r>
              <a:rPr lang="cs-CZ" b="1" dirty="0"/>
              <a:t>V roce 1910 bylo 110 čísel popisných a 1196 obyvatel.</a:t>
            </a:r>
          </a:p>
          <a:p>
            <a:pPr algn="just"/>
            <a:r>
              <a:rPr lang="cs-CZ" b="1" dirty="0"/>
              <a:t>Bylo zde mnoho na dole pracujících řemeslníků a horníků, ale kromě rolníků a lidí pracujících v zemědělství bylo v obci zastoupeno již mnoho řemesel.</a:t>
            </a:r>
          </a:p>
          <a:p>
            <a:pPr algn="just"/>
            <a:r>
              <a:rPr lang="cs-CZ" b="1" dirty="0"/>
              <a:t>Zastoupená zaměstnání a řemesla v obci: cihlář, obuvník, pilníkář, sedlář, hostinský, povozník, truhlář, obchodník, řezník, mlynář, cestář, krejčí, kolář, zedník, holič, kovář, železničář, pomocnice při porodu, učitel, úředník, hutník a další…</a:t>
            </a:r>
          </a:p>
        </p:txBody>
      </p:sp>
    </p:spTree>
    <p:extLst>
      <p:ext uri="{BB962C8B-B14F-4D97-AF65-F5344CB8AC3E}">
        <p14:creationId xmlns:p14="http://schemas.microsoft.com/office/powerpoint/2010/main" val="645765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790954-11D6-49BF-B10E-28B30E403AFD}"/>
              </a:ext>
            </a:extLst>
          </p:cNvPr>
          <p:cNvSpPr>
            <a:spLocks noGrp="1"/>
          </p:cNvSpPr>
          <p:nvPr>
            <p:ph type="title"/>
          </p:nvPr>
        </p:nvSpPr>
        <p:spPr/>
        <p:txBody>
          <a:bodyPr/>
          <a:lstStyle/>
          <a:p>
            <a:r>
              <a:rPr lang="cs-CZ" b="1" dirty="0">
                <a:solidFill>
                  <a:schemeClr val="accent1"/>
                </a:solidFill>
              </a:rPr>
              <a:t>Přelom 19. a 20. století</a:t>
            </a:r>
          </a:p>
        </p:txBody>
      </p:sp>
      <p:sp>
        <p:nvSpPr>
          <p:cNvPr id="3" name="Zástupný obsah 2">
            <a:extLst>
              <a:ext uri="{FF2B5EF4-FFF2-40B4-BE49-F238E27FC236}">
                <a16:creationId xmlns:a16="http://schemas.microsoft.com/office/drawing/2014/main" id="{68DCB6A6-5F67-43BF-8A45-F4633E80AD39}"/>
              </a:ext>
            </a:extLst>
          </p:cNvPr>
          <p:cNvSpPr>
            <a:spLocks noGrp="1"/>
          </p:cNvSpPr>
          <p:nvPr>
            <p:ph idx="1"/>
          </p:nvPr>
        </p:nvSpPr>
        <p:spPr/>
        <p:txBody>
          <a:bodyPr/>
          <a:lstStyle/>
          <a:p>
            <a:r>
              <a:rPr lang="cs-CZ" b="1" dirty="0">
                <a:solidFill>
                  <a:schemeClr val="tx1"/>
                </a:solidFill>
              </a:rPr>
              <a:t>V této době dochází i ke sdružování občanů a lidé kromě roboty a dřiny poznávají i volnočasovou činnost a začínají se sdružovat do zájmových sdružení.</a:t>
            </a:r>
          </a:p>
          <a:p>
            <a:r>
              <a:rPr lang="cs-CZ" b="1" dirty="0">
                <a:solidFill>
                  <a:schemeClr val="tx1"/>
                </a:solidFill>
              </a:rPr>
              <a:t>Dochází i k nové výstavbě domků</a:t>
            </a:r>
          </a:p>
          <a:p>
            <a:r>
              <a:rPr lang="cs-CZ" b="1" dirty="0">
                <a:solidFill>
                  <a:schemeClr val="tx1"/>
                </a:solidFill>
              </a:rPr>
              <a:t>Obec se rozrůstá jak po stránce staveb, tak i obyvateli, neboť rodiny bývají  početnější než dříve. Prodlužuje se průměrný věk obyvatel.</a:t>
            </a:r>
          </a:p>
          <a:p>
            <a:r>
              <a:rPr lang="cs-CZ" b="1" dirty="0">
                <a:solidFill>
                  <a:schemeClr val="tx1"/>
                </a:solidFill>
              </a:rPr>
              <a:t>Škola zajišťuje alespoň základní vzdělání každému dítěti. Stále více dětí dochází i na měšťanskou školu a učí se řemeslům.</a:t>
            </a:r>
          </a:p>
        </p:txBody>
      </p:sp>
    </p:spTree>
    <p:extLst>
      <p:ext uri="{BB962C8B-B14F-4D97-AF65-F5344CB8AC3E}">
        <p14:creationId xmlns:p14="http://schemas.microsoft.com/office/powerpoint/2010/main" val="3470150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B47CA59-31A0-4B29-98AD-C1ACDBDCF1C0}"/>
              </a:ext>
            </a:extLst>
          </p:cNvPr>
          <p:cNvSpPr>
            <a:spLocks noGrp="1"/>
          </p:cNvSpPr>
          <p:nvPr>
            <p:ph type="title"/>
          </p:nvPr>
        </p:nvSpPr>
        <p:spPr/>
        <p:txBody>
          <a:bodyPr>
            <a:normAutofit fontScale="90000"/>
          </a:bodyPr>
          <a:lstStyle/>
          <a:p>
            <a:r>
              <a:rPr lang="cs-CZ" sz="3600" b="1" dirty="0">
                <a:solidFill>
                  <a:schemeClr val="accent1"/>
                </a:solidFill>
              </a:rPr>
              <a:t>Obec v roce 1907</a:t>
            </a:r>
          </a:p>
        </p:txBody>
      </p:sp>
      <p:pic>
        <p:nvPicPr>
          <p:cNvPr id="7" name="Zástupný obsah 6">
            <a:extLst>
              <a:ext uri="{FF2B5EF4-FFF2-40B4-BE49-F238E27FC236}">
                <a16:creationId xmlns:a16="http://schemas.microsoft.com/office/drawing/2014/main" id="{35C1AB86-F4D3-4E00-A32E-5180A07D166B}"/>
              </a:ext>
            </a:extLst>
          </p:cNvPr>
          <p:cNvPicPr>
            <a:picLocks noGrp="1" noChangeAspect="1"/>
          </p:cNvPicPr>
          <p:nvPr>
            <p:ph idx="1"/>
          </p:nvPr>
        </p:nvPicPr>
        <p:blipFill rotWithShape="1">
          <a:blip r:embed="rId2"/>
          <a:srcRect l="8431" t="30460" r="4385" b="3166"/>
          <a:stretch/>
        </p:blipFill>
        <p:spPr>
          <a:xfrm>
            <a:off x="6658975" y="446087"/>
            <a:ext cx="5051414" cy="5414961"/>
          </a:xfrm>
          <a:prstGeom prst="rect">
            <a:avLst/>
          </a:prstGeom>
        </p:spPr>
      </p:pic>
      <p:sp>
        <p:nvSpPr>
          <p:cNvPr id="6" name="Zástupný text 5">
            <a:extLst>
              <a:ext uri="{FF2B5EF4-FFF2-40B4-BE49-F238E27FC236}">
                <a16:creationId xmlns:a16="http://schemas.microsoft.com/office/drawing/2014/main" id="{D7FCC881-0255-4A05-98DB-4764FC4A43D8}"/>
              </a:ext>
            </a:extLst>
          </p:cNvPr>
          <p:cNvSpPr>
            <a:spLocks noGrp="1"/>
          </p:cNvSpPr>
          <p:nvPr>
            <p:ph type="body" sz="half" idx="2"/>
          </p:nvPr>
        </p:nvSpPr>
        <p:spPr/>
        <p:txBody>
          <a:bodyPr>
            <a:normAutofit/>
          </a:bodyPr>
          <a:lstStyle/>
          <a:p>
            <a:pPr algn="just"/>
            <a:r>
              <a:rPr lang="cs-CZ" sz="1800" b="1" dirty="0"/>
              <a:t>Zde již vidíme, jak se obec rozrostla  od poloviny 18. století, kdy zde bylo 8 sedláků, 4 chalupy a další 3 usedlosti.</a:t>
            </a:r>
          </a:p>
          <a:p>
            <a:pPr algn="just"/>
            <a:r>
              <a:rPr lang="cs-CZ" sz="1800" b="1" dirty="0"/>
              <a:t>Kolem roku 1900 bylo centrum dění v obci na levém břehu Uhelného potoka </a:t>
            </a:r>
            <a:r>
              <a:rPr lang="cs-CZ" sz="1800" i="1" dirty="0"/>
              <a:t>(dnes Dřetovického), </a:t>
            </a:r>
            <a:r>
              <a:rPr lang="cs-CZ" sz="1800" b="1" i="1" dirty="0"/>
              <a:t>ves se začala rozrůstat ve směru na Prahu až ve století 20.</a:t>
            </a:r>
            <a:endParaRPr lang="cs-CZ" sz="1800" b="1" dirty="0"/>
          </a:p>
        </p:txBody>
      </p:sp>
    </p:spTree>
    <p:extLst>
      <p:ext uri="{BB962C8B-B14F-4D97-AF65-F5344CB8AC3E}">
        <p14:creationId xmlns:p14="http://schemas.microsoft.com/office/powerpoint/2010/main" val="1878629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334314A-A11A-4798-99F3-8BC2DF43D6AB}"/>
              </a:ext>
            </a:extLst>
          </p:cNvPr>
          <p:cNvSpPr>
            <a:spLocks noGrp="1"/>
          </p:cNvSpPr>
          <p:nvPr>
            <p:ph type="title"/>
          </p:nvPr>
        </p:nvSpPr>
        <p:spPr/>
        <p:txBody>
          <a:bodyPr>
            <a:normAutofit/>
          </a:bodyPr>
          <a:lstStyle/>
          <a:p>
            <a:pPr algn="ctr"/>
            <a:r>
              <a:rPr lang="cs-CZ" sz="4800" b="1" dirty="0">
                <a:solidFill>
                  <a:schemeClr val="accent1"/>
                </a:solidFill>
                <a:latin typeface="Algerian" panose="04020705040A02060702" pitchFamily="82" charset="0"/>
              </a:rPr>
              <a:t>DĚKUJI ZA VAŠI POZORNOST</a:t>
            </a:r>
          </a:p>
        </p:txBody>
      </p:sp>
      <p:sp>
        <p:nvSpPr>
          <p:cNvPr id="6" name="Zástupný obsah 5">
            <a:extLst>
              <a:ext uri="{FF2B5EF4-FFF2-40B4-BE49-F238E27FC236}">
                <a16:creationId xmlns:a16="http://schemas.microsoft.com/office/drawing/2014/main" id="{4778BAF7-C1FE-4E41-97FF-EFB57605387C}"/>
              </a:ext>
            </a:extLst>
          </p:cNvPr>
          <p:cNvSpPr>
            <a:spLocks noGrp="1"/>
          </p:cNvSpPr>
          <p:nvPr>
            <p:ph idx="1"/>
          </p:nvPr>
        </p:nvSpPr>
        <p:spPr/>
        <p:txBody>
          <a:bodyPr>
            <a:normAutofit/>
          </a:bodyPr>
          <a:lstStyle/>
          <a:p>
            <a:pPr algn="ctr"/>
            <a:r>
              <a:rPr lang="cs-CZ" sz="4000" b="1" dirty="0">
                <a:latin typeface="Algerian" panose="04020705040A02060702" pitchFamily="82" charset="0"/>
              </a:rPr>
              <a:t>U DALŠHO POVÍDÁNÍ O ROZVOJI NAŠÍ OBCE VE STOLETÍ 20. SE SETKÁME JIŽ PRVNÍ ÚTERÝ V LISTOPADU</a:t>
            </a:r>
          </a:p>
        </p:txBody>
      </p:sp>
    </p:spTree>
    <p:extLst>
      <p:ext uri="{BB962C8B-B14F-4D97-AF65-F5344CB8AC3E}">
        <p14:creationId xmlns:p14="http://schemas.microsoft.com/office/powerpoint/2010/main" val="291661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4D711BB-B34A-4259-9BC4-7F1CCC22CCE3}"/>
              </a:ext>
            </a:extLst>
          </p:cNvPr>
          <p:cNvSpPr>
            <a:spLocks noGrp="1"/>
          </p:cNvSpPr>
          <p:nvPr>
            <p:ph type="title"/>
          </p:nvPr>
        </p:nvSpPr>
        <p:spPr/>
        <p:txBody>
          <a:bodyPr/>
          <a:lstStyle/>
          <a:p>
            <a:r>
              <a:rPr lang="cs-CZ" b="1" dirty="0">
                <a:solidFill>
                  <a:schemeClr val="accent1"/>
                </a:solidFill>
              </a:rPr>
              <a:t>Archeologické nálezy</a:t>
            </a:r>
          </a:p>
        </p:txBody>
      </p:sp>
      <p:sp>
        <p:nvSpPr>
          <p:cNvPr id="5" name="Zástupný text 4">
            <a:extLst>
              <a:ext uri="{FF2B5EF4-FFF2-40B4-BE49-F238E27FC236}">
                <a16:creationId xmlns:a16="http://schemas.microsoft.com/office/drawing/2014/main" id="{5E0B222A-3EDA-4029-B327-EDC2FC80C2EF}"/>
              </a:ext>
            </a:extLst>
          </p:cNvPr>
          <p:cNvSpPr>
            <a:spLocks noGrp="1"/>
          </p:cNvSpPr>
          <p:nvPr>
            <p:ph type="body" idx="1"/>
          </p:nvPr>
        </p:nvSpPr>
        <p:spPr/>
        <p:txBody>
          <a:bodyPr/>
          <a:lstStyle/>
          <a:p>
            <a:r>
              <a:rPr lang="cs-CZ" b="1" dirty="0"/>
              <a:t>Kostrový hrob u cihelny</a:t>
            </a:r>
          </a:p>
        </p:txBody>
      </p:sp>
      <p:pic>
        <p:nvPicPr>
          <p:cNvPr id="10" name="Zástupný obsah 9">
            <a:extLst>
              <a:ext uri="{FF2B5EF4-FFF2-40B4-BE49-F238E27FC236}">
                <a16:creationId xmlns:a16="http://schemas.microsoft.com/office/drawing/2014/main" id="{4E1E85FE-33C8-4196-8FE0-1B9961160014}"/>
              </a:ext>
            </a:extLst>
          </p:cNvPr>
          <p:cNvPicPr>
            <a:picLocks noGrp="1" noChangeAspect="1"/>
          </p:cNvPicPr>
          <p:nvPr>
            <p:ph sz="half" idx="2"/>
          </p:nvPr>
        </p:nvPicPr>
        <p:blipFill>
          <a:blip r:embed="rId2"/>
          <a:stretch>
            <a:fillRect/>
          </a:stretch>
        </p:blipFill>
        <p:spPr>
          <a:xfrm>
            <a:off x="2572778" y="2811649"/>
            <a:ext cx="4132763" cy="3005646"/>
          </a:xfrm>
        </p:spPr>
      </p:pic>
      <p:sp>
        <p:nvSpPr>
          <p:cNvPr id="7" name="Zástupný text 6">
            <a:extLst>
              <a:ext uri="{FF2B5EF4-FFF2-40B4-BE49-F238E27FC236}">
                <a16:creationId xmlns:a16="http://schemas.microsoft.com/office/drawing/2014/main" id="{90EEE608-586C-4D4D-81F9-A633FD4AD903}"/>
              </a:ext>
            </a:extLst>
          </p:cNvPr>
          <p:cNvSpPr>
            <a:spLocks noGrp="1"/>
          </p:cNvSpPr>
          <p:nvPr>
            <p:ph type="body" sz="quarter" idx="3"/>
          </p:nvPr>
        </p:nvSpPr>
        <p:spPr>
          <a:xfrm>
            <a:off x="7506629" y="1969475"/>
            <a:ext cx="4545671" cy="576262"/>
          </a:xfrm>
        </p:spPr>
        <p:txBody>
          <a:bodyPr/>
          <a:lstStyle/>
          <a:p>
            <a:r>
              <a:rPr lang="cs-CZ" b="1" dirty="0"/>
              <a:t>Slovanský hrob u drůbežárny</a:t>
            </a:r>
          </a:p>
        </p:txBody>
      </p:sp>
      <p:pic>
        <p:nvPicPr>
          <p:cNvPr id="12" name="Zástupný obsah 11">
            <a:extLst>
              <a:ext uri="{FF2B5EF4-FFF2-40B4-BE49-F238E27FC236}">
                <a16:creationId xmlns:a16="http://schemas.microsoft.com/office/drawing/2014/main" id="{EC2F317A-491D-4CE7-91EF-B48B4CBBDBCA}"/>
              </a:ext>
            </a:extLst>
          </p:cNvPr>
          <p:cNvPicPr>
            <a:picLocks noGrp="1" noChangeAspect="1"/>
          </p:cNvPicPr>
          <p:nvPr>
            <p:ph sz="quarter" idx="4"/>
          </p:nvPr>
        </p:nvPicPr>
        <p:blipFill>
          <a:blip r:embed="rId3"/>
          <a:stretch>
            <a:fillRect/>
          </a:stretch>
        </p:blipFill>
        <p:spPr>
          <a:xfrm rot="5400000">
            <a:off x="8167500" y="2481725"/>
            <a:ext cx="2828551" cy="3842588"/>
          </a:xfrm>
        </p:spPr>
      </p:pic>
    </p:spTree>
    <p:extLst>
      <p:ext uri="{BB962C8B-B14F-4D97-AF65-F5344CB8AC3E}">
        <p14:creationId xmlns:p14="http://schemas.microsoft.com/office/powerpoint/2010/main" val="3490991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547D5768-44F1-4968-BCC2-5329DB668BE6}"/>
              </a:ext>
            </a:extLst>
          </p:cNvPr>
          <p:cNvSpPr>
            <a:spLocks noGrp="1"/>
          </p:cNvSpPr>
          <p:nvPr>
            <p:ph type="title"/>
          </p:nvPr>
        </p:nvSpPr>
        <p:spPr/>
        <p:txBody>
          <a:bodyPr/>
          <a:lstStyle/>
          <a:p>
            <a:r>
              <a:rPr lang="cs-CZ" b="1" dirty="0">
                <a:solidFill>
                  <a:schemeClr val="accent1"/>
                </a:solidFill>
              </a:rPr>
              <a:t>První písemná zmínka o obci</a:t>
            </a:r>
          </a:p>
        </p:txBody>
      </p:sp>
      <p:sp>
        <p:nvSpPr>
          <p:cNvPr id="8" name="Zástupný obsah 7">
            <a:extLst>
              <a:ext uri="{FF2B5EF4-FFF2-40B4-BE49-F238E27FC236}">
                <a16:creationId xmlns:a16="http://schemas.microsoft.com/office/drawing/2014/main" id="{EB937F07-5D81-49D7-9CFC-2B32F53C7EDB}"/>
              </a:ext>
            </a:extLst>
          </p:cNvPr>
          <p:cNvSpPr>
            <a:spLocks noGrp="1"/>
          </p:cNvSpPr>
          <p:nvPr>
            <p:ph idx="1"/>
          </p:nvPr>
        </p:nvSpPr>
        <p:spPr>
          <a:xfrm>
            <a:off x="2589212" y="2133600"/>
            <a:ext cx="8915400" cy="4724400"/>
          </a:xfrm>
        </p:spPr>
        <p:txBody>
          <a:bodyPr>
            <a:normAutofit/>
          </a:bodyPr>
          <a:lstStyle/>
          <a:p>
            <a:pPr algn="just"/>
            <a:r>
              <a:rPr lang="cs-CZ" b="1" dirty="0">
                <a:effectLst/>
                <a:ea typeface="Times New Roman" panose="02020603050405020304" pitchFamily="18" charset="0"/>
              </a:rPr>
              <a:t>První zmínka o obci je z roku 1316, kdy zde na tvrzi sídlil  Jan de </a:t>
            </a:r>
            <a:r>
              <a:rPr lang="cs-CZ" b="1" dirty="0" err="1">
                <a:effectLst/>
                <a:ea typeface="Times New Roman" panose="02020603050405020304" pitchFamily="18" charset="0"/>
              </a:rPr>
              <a:t>Stehelcziewssi</a:t>
            </a:r>
            <a:endParaRPr lang="cs-CZ" b="1" dirty="0">
              <a:ea typeface="Times New Roman" panose="02020603050405020304" pitchFamily="18" charset="0"/>
            </a:endParaRPr>
          </a:p>
          <a:p>
            <a:pPr algn="just"/>
            <a:r>
              <a:rPr lang="cs-CZ" b="1" dirty="0">
                <a:effectLst/>
                <a:ea typeface="Times New Roman" panose="02020603050405020304" pitchFamily="18" charset="0"/>
              </a:rPr>
              <a:t>Roku 1457 dr</a:t>
            </a:r>
            <a:r>
              <a:rPr lang="cs-CZ" b="1" dirty="0">
                <a:ea typeface="Times New Roman" panose="02020603050405020304" pitchFamily="18" charset="0"/>
              </a:rPr>
              <a:t>žel tvrz Stehelčeves Prokop z Prahy</a:t>
            </a:r>
          </a:p>
          <a:p>
            <a:pPr algn="just"/>
            <a:r>
              <a:rPr lang="cs-CZ" b="1" dirty="0">
                <a:effectLst/>
                <a:ea typeface="Times New Roman" panose="02020603050405020304" pitchFamily="18" charset="0"/>
              </a:rPr>
              <a:t>Podrobnější zprávy pak máme z roku 1620 o pochodu lidu vojenského k bitvě na Bílé hoře. </a:t>
            </a:r>
          </a:p>
          <a:p>
            <a:pPr algn="just"/>
            <a:r>
              <a:rPr lang="cs-CZ" b="1" dirty="0">
                <a:effectLst/>
                <a:ea typeface="Times New Roman" panose="02020603050405020304" pitchFamily="18" charset="0"/>
              </a:rPr>
              <a:t>30.října 1620 u Rakovníka se obě vojska porvala a pak dvěma proudy ku Praze táhla. Jeden proud pod Valdštejnem k Lounům se obrátil a druhý pod Maxmiliánem Bavorským přes Lišany k Novému Strašecí zamířil.</a:t>
            </a:r>
          </a:p>
          <a:p>
            <a:pPr algn="just"/>
            <a:r>
              <a:rPr lang="cs-CZ" b="1" dirty="0">
                <a:ea typeface="Times New Roman" panose="02020603050405020304" pitchFamily="18" charset="0"/>
              </a:rPr>
              <a:t>My se podržíme proudu, který táhl na Louny a odtud přes Stehelčeves na Prahu. Kladenský farář Motl píše: </a:t>
            </a:r>
            <a:r>
              <a:rPr lang="cs-CZ" b="1" dirty="0">
                <a:effectLst/>
                <a:ea typeface="Times New Roman" panose="02020603050405020304" pitchFamily="18" charset="0"/>
              </a:rPr>
              <a:t>Nevím s jistotou které vojsko to bylo, leda že v něm byli „polští kozáci, císaři na pomoc poslaní,“ že ale o Valdštejnovi všecky zprávy mlčí, máme prozatím za to, že Valdštejn, který od Rakovníka k Lounům postoupiti nakázáno měl, do Slaného se uhnul a po slánské silnici do okresu kladenského a tudy ku Praze se ubíral. </a:t>
            </a:r>
          </a:p>
          <a:p>
            <a:pPr algn="just"/>
            <a:endParaRPr lang="cs-CZ" b="1" dirty="0">
              <a:effectLst/>
              <a:ea typeface="Times New Roman" panose="02020603050405020304" pitchFamily="18" charset="0"/>
            </a:endParaRPr>
          </a:p>
          <a:p>
            <a:endParaRPr lang="cs-CZ" sz="1800" b="1" dirty="0">
              <a:effectLst/>
              <a:ea typeface="Times New Roman" panose="02020603050405020304" pitchFamily="18" charset="0"/>
            </a:endParaRPr>
          </a:p>
          <a:p>
            <a:endParaRPr lang="cs-CZ" b="1" dirty="0"/>
          </a:p>
        </p:txBody>
      </p:sp>
    </p:spTree>
    <p:extLst>
      <p:ext uri="{BB962C8B-B14F-4D97-AF65-F5344CB8AC3E}">
        <p14:creationId xmlns:p14="http://schemas.microsoft.com/office/powerpoint/2010/main" val="3079037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7018E-721B-4950-AB4B-A8FA5147596E}"/>
              </a:ext>
            </a:extLst>
          </p:cNvPr>
          <p:cNvSpPr>
            <a:spLocks noGrp="1"/>
          </p:cNvSpPr>
          <p:nvPr>
            <p:ph type="title"/>
          </p:nvPr>
        </p:nvSpPr>
        <p:spPr/>
        <p:txBody>
          <a:bodyPr/>
          <a:lstStyle/>
          <a:p>
            <a:r>
              <a:rPr lang="cs-CZ" b="1" dirty="0">
                <a:solidFill>
                  <a:schemeClr val="accent1"/>
                </a:solidFill>
              </a:rPr>
              <a:t>Kudy vstoupilo vojsko na náš katastr a co z toho vzešlo?</a:t>
            </a:r>
          </a:p>
        </p:txBody>
      </p:sp>
      <p:sp>
        <p:nvSpPr>
          <p:cNvPr id="3" name="Zástupný obsah 2">
            <a:extLst>
              <a:ext uri="{FF2B5EF4-FFF2-40B4-BE49-F238E27FC236}">
                <a16:creationId xmlns:a16="http://schemas.microsoft.com/office/drawing/2014/main" id="{FF19E839-A07D-46BD-800D-6F696CA42A52}"/>
              </a:ext>
            </a:extLst>
          </p:cNvPr>
          <p:cNvSpPr>
            <a:spLocks noGrp="1"/>
          </p:cNvSpPr>
          <p:nvPr>
            <p:ph idx="1"/>
          </p:nvPr>
        </p:nvSpPr>
        <p:spPr>
          <a:xfrm>
            <a:off x="2589212" y="1905000"/>
            <a:ext cx="8915400" cy="4953000"/>
          </a:xfrm>
        </p:spPr>
        <p:txBody>
          <a:bodyPr>
            <a:normAutofit lnSpcReduction="10000"/>
          </a:bodyPr>
          <a:lstStyle/>
          <a:p>
            <a:pPr algn="just"/>
            <a:r>
              <a:rPr lang="cs-CZ" sz="1800" b="1" dirty="0">
                <a:effectLst/>
                <a:ea typeface="Times New Roman" panose="02020603050405020304" pitchFamily="18" charset="0"/>
              </a:rPr>
              <a:t>Slánská silnice nešla tehdy místy, kterými je vedena dnes, ale to je jisté, že ze Stehelčevsi k samému Buštěhradu se zatočila a pod Makotřasy šla. V Makotřasech bývalo clo, o něž se Jan Bezdružický z Kolovrat a na Buštěhradě u krále Ludvíka ucházel, aby on Jan s dědici, za to cesty opravovati, a také cesty, kde by toho potřeba kázala, dělati mohl.</a:t>
            </a:r>
          </a:p>
          <a:p>
            <a:pPr algn="just"/>
            <a:r>
              <a:rPr lang="cs-CZ" sz="1800" b="1" dirty="0">
                <a:effectLst/>
                <a:ea typeface="Times New Roman" panose="02020603050405020304" pitchFamily="18" charset="0"/>
              </a:rPr>
              <a:t>Ve </a:t>
            </a:r>
            <a:r>
              <a:rPr lang="cs-CZ" sz="1800" b="1" dirty="0" err="1">
                <a:effectLst/>
                <a:ea typeface="Times New Roman" panose="02020603050405020304" pitchFamily="18" charset="0"/>
              </a:rPr>
              <a:t>Stelčovsi</a:t>
            </a:r>
            <a:r>
              <a:rPr lang="cs-CZ" sz="1800" b="1" dirty="0">
                <a:effectLst/>
                <a:ea typeface="Times New Roman" panose="02020603050405020304" pitchFamily="18" charset="0"/>
              </a:rPr>
              <a:t> vstoupilo vojsko na půdu okresu kladenského, ale také hned po sobě spoustu nechalo: padlo tu mezi 16 grunty šest požárem.</a:t>
            </a:r>
          </a:p>
          <a:p>
            <a:pPr algn="just"/>
            <a:r>
              <a:rPr lang="cs-CZ" b="1" dirty="0">
                <a:ea typeface="Times New Roman" panose="02020603050405020304" pitchFamily="18" charset="0"/>
              </a:rPr>
              <a:t>H</a:t>
            </a:r>
            <a:r>
              <a:rPr lang="cs-CZ" sz="1800" b="1" dirty="0">
                <a:effectLst/>
                <a:ea typeface="Times New Roman" panose="02020603050405020304" pitchFamily="18" charset="0"/>
              </a:rPr>
              <a:t>ned při třetím gruntu čteme, že ho Regina Macková, vdova po Janu, r.1614 odevzdala synu </a:t>
            </a:r>
            <a:r>
              <a:rPr lang="cs-CZ" sz="1800" b="1" dirty="0" err="1">
                <a:effectLst/>
                <a:ea typeface="Times New Roman" panose="02020603050405020304" pitchFamily="18" charset="0"/>
              </a:rPr>
              <a:t>Vácslavu</a:t>
            </a:r>
            <a:r>
              <a:rPr lang="cs-CZ" sz="1800" b="1" dirty="0">
                <a:effectLst/>
                <a:ea typeface="Times New Roman" panose="02020603050405020304" pitchFamily="18" charset="0"/>
              </a:rPr>
              <a:t>, kterýž tu do roku 1620 hospodařil, načež grunt zůstal pustý. Podobně vedlejší grunt Matěje Balcara byl r.1602 koupený a do roku 1616 očišťovaný, pak stál pustý. Taktéž 7.grunt byl r.1613 s 20 záhony dědin koupený za 800 kop. Týž uplácel, avšak r.1623 „už je týž grunt pustý“. U 9. gruntu stojí při roce 1628, že oznámil Matěj Burian, že grunt pustý. Neméně utrpěl též grunt Tomáše Řezáče za 106 kop koupený. Platil do roku 1618, načež chalupu „zpustlou“ roku 1630 ujal Jan Zika. Konečně roku 1629 šafář vrapický jménem Šimon František, ujal 12. grunt, od mnoha let zpustlý a odběžný. Aby stavení vyzdvihnouti mohl, byl do 3 let od roboty a kontribuce osvobozen.</a:t>
            </a:r>
          </a:p>
          <a:p>
            <a:pPr algn="just"/>
            <a:endParaRPr lang="cs-CZ" sz="1800" b="1" dirty="0">
              <a:effectLst/>
              <a:ea typeface="Times New Roman" panose="02020603050405020304" pitchFamily="18" charset="0"/>
            </a:endParaRPr>
          </a:p>
          <a:p>
            <a:pPr algn="just"/>
            <a:endParaRPr lang="cs-CZ" sz="1800" b="1" dirty="0">
              <a:effectLst/>
              <a:ea typeface="Times New Roman" panose="02020603050405020304" pitchFamily="18" charset="0"/>
            </a:endParaRPr>
          </a:p>
          <a:p>
            <a:endParaRPr lang="cs-CZ" dirty="0"/>
          </a:p>
        </p:txBody>
      </p:sp>
    </p:spTree>
    <p:extLst>
      <p:ext uri="{BB962C8B-B14F-4D97-AF65-F5344CB8AC3E}">
        <p14:creationId xmlns:p14="http://schemas.microsoft.com/office/powerpoint/2010/main" val="80301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FF40E-3778-47F8-B8B3-9CEBD1968066}"/>
              </a:ext>
            </a:extLst>
          </p:cNvPr>
          <p:cNvSpPr>
            <a:spLocks noGrp="1"/>
          </p:cNvSpPr>
          <p:nvPr>
            <p:ph type="title"/>
          </p:nvPr>
        </p:nvSpPr>
        <p:spPr/>
        <p:txBody>
          <a:bodyPr/>
          <a:lstStyle/>
          <a:p>
            <a:r>
              <a:rPr lang="cs-CZ" b="1" dirty="0">
                <a:solidFill>
                  <a:schemeClr val="accent1"/>
                </a:solidFill>
              </a:rPr>
              <a:t>Další cesta vojska</a:t>
            </a:r>
          </a:p>
        </p:txBody>
      </p:sp>
      <p:sp>
        <p:nvSpPr>
          <p:cNvPr id="3" name="Zástupný obsah 2">
            <a:extLst>
              <a:ext uri="{FF2B5EF4-FFF2-40B4-BE49-F238E27FC236}">
                <a16:creationId xmlns:a16="http://schemas.microsoft.com/office/drawing/2014/main" id="{CAA526A2-3CFC-47D8-8202-7992B0989129}"/>
              </a:ext>
            </a:extLst>
          </p:cNvPr>
          <p:cNvSpPr>
            <a:spLocks noGrp="1"/>
          </p:cNvSpPr>
          <p:nvPr>
            <p:ph idx="1"/>
          </p:nvPr>
        </p:nvSpPr>
        <p:spPr/>
        <p:txBody>
          <a:bodyPr/>
          <a:lstStyle/>
          <a:p>
            <a:pPr algn="just"/>
            <a:r>
              <a:rPr lang="cs-CZ" sz="1800" b="1" dirty="0">
                <a:effectLst/>
                <a:ea typeface="Times New Roman" panose="02020603050405020304" pitchFamily="18" charset="0"/>
              </a:rPr>
              <a:t>Ze </a:t>
            </a:r>
            <a:r>
              <a:rPr lang="cs-CZ" sz="1800" b="1" dirty="0" err="1">
                <a:effectLst/>
                <a:ea typeface="Times New Roman" panose="02020603050405020304" pitchFamily="18" charset="0"/>
              </a:rPr>
              <a:t>Stelčovsi</a:t>
            </a:r>
            <a:r>
              <a:rPr lang="cs-CZ" sz="1800" b="1" dirty="0">
                <a:effectLst/>
                <a:ea typeface="Times New Roman" panose="02020603050405020304" pitchFamily="18" charset="0"/>
              </a:rPr>
              <a:t> se rozběhlo vojsko na tři strany: část se vrhla k východu, část přímo k Makotřasům po silnici a třetí část, polští kozáci, přes Dubí a Újezd ku Kladnu.</a:t>
            </a:r>
          </a:p>
          <a:p>
            <a:r>
              <a:rPr lang="cs-CZ" b="1" dirty="0"/>
              <a:t>Také v okolních obcích se ukazují zpustošené grunty. </a:t>
            </a:r>
            <a:r>
              <a:rPr lang="cs-CZ" sz="1800" b="1" dirty="0" err="1">
                <a:effectLst/>
                <a:ea typeface="Times New Roman" panose="02020603050405020304" pitchFamily="18" charset="0"/>
              </a:rPr>
              <a:t>Vřetovice</a:t>
            </a:r>
            <a:r>
              <a:rPr lang="cs-CZ" sz="1800" b="1" dirty="0">
                <a:effectLst/>
                <a:ea typeface="Times New Roman" panose="02020603050405020304" pitchFamily="18" charset="0"/>
              </a:rPr>
              <a:t> (Dřetovice) ukazují 4 grunty zpustošené, Makotřasy 6 gruntů, Dubí lehlo úplně popelem, v Újezdě byl jen jeden grunt zpustošen, Kladno utrpělo škody velké.</a:t>
            </a:r>
          </a:p>
          <a:p>
            <a:pPr algn="just"/>
            <a:r>
              <a:rPr lang="cs-CZ" sz="1800" b="1" dirty="0">
                <a:effectLst/>
                <a:ea typeface="Times New Roman" panose="02020603050405020304" pitchFamily="18" charset="0"/>
              </a:rPr>
              <a:t>O </a:t>
            </a:r>
            <a:r>
              <a:rPr lang="cs-CZ" sz="1800" b="1" dirty="0" err="1">
                <a:effectLst/>
                <a:ea typeface="Times New Roman" panose="02020603050405020304" pitchFamily="18" charset="0"/>
              </a:rPr>
              <a:t>Stelčovsi</a:t>
            </a:r>
            <a:r>
              <a:rPr lang="cs-CZ" sz="1800" b="1" dirty="0">
                <a:effectLst/>
                <a:ea typeface="Times New Roman" panose="02020603050405020304" pitchFamily="18" charset="0"/>
              </a:rPr>
              <a:t>, </a:t>
            </a:r>
            <a:r>
              <a:rPr lang="cs-CZ" sz="1800" b="1" dirty="0" err="1">
                <a:effectLst/>
                <a:ea typeface="Times New Roman" panose="02020603050405020304" pitchFamily="18" charset="0"/>
              </a:rPr>
              <a:t>Vrapících</a:t>
            </a:r>
            <a:r>
              <a:rPr lang="cs-CZ" sz="1800" b="1" dirty="0">
                <a:effectLst/>
                <a:ea typeface="Times New Roman" panose="02020603050405020304" pitchFamily="18" charset="0"/>
              </a:rPr>
              <a:t> a </a:t>
            </a:r>
            <a:r>
              <a:rPr lang="cs-CZ" sz="1800" b="1" dirty="0" err="1">
                <a:effectLst/>
                <a:ea typeface="Times New Roman" panose="02020603050405020304" pitchFamily="18" charset="0"/>
              </a:rPr>
              <a:t>Makotřesích</a:t>
            </a:r>
            <a:r>
              <a:rPr lang="cs-CZ" sz="1800" b="1" dirty="0">
                <a:effectLst/>
                <a:ea typeface="Times New Roman" panose="02020603050405020304" pitchFamily="18" charset="0"/>
              </a:rPr>
              <a:t> zmiňuje se farář Motl, že vsi ty náležely kromě tří Gruntův Stehelčevsi, zcela panu Zbyňkovi Novohradskému z Kolovrat, který jak známo byl velký přívrženec strany české, na Buštěhradě r. 1619 dne 30.října krále Bedřicha noclehem poctil, a pak r. 1620 ve </a:t>
            </a:r>
            <a:r>
              <a:rPr lang="cs-CZ" sz="1800" b="1" dirty="0" err="1">
                <a:effectLst/>
                <a:ea typeface="Times New Roman" panose="02020603050405020304" pitchFamily="18" charset="0"/>
              </a:rPr>
              <a:t>vojští</a:t>
            </a:r>
            <a:r>
              <a:rPr lang="cs-CZ" sz="1800" b="1" dirty="0">
                <a:effectLst/>
                <a:ea typeface="Times New Roman" panose="02020603050405020304" pitchFamily="18" charset="0"/>
              </a:rPr>
              <a:t> českém na Budějovicku bojoval. Z toho by se mohlo souditi, že vojsko císařské se mstilo,</a:t>
            </a:r>
          </a:p>
          <a:p>
            <a:endParaRPr lang="cs-CZ" b="1" dirty="0"/>
          </a:p>
        </p:txBody>
      </p:sp>
    </p:spTree>
    <p:extLst>
      <p:ext uri="{BB962C8B-B14F-4D97-AF65-F5344CB8AC3E}">
        <p14:creationId xmlns:p14="http://schemas.microsoft.com/office/powerpoint/2010/main" val="196640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3F5E23-F2FD-4AE0-8D04-F7D7EF2DA15A}"/>
              </a:ext>
            </a:extLst>
          </p:cNvPr>
          <p:cNvSpPr>
            <a:spLocks noGrp="1"/>
          </p:cNvSpPr>
          <p:nvPr>
            <p:ph type="title"/>
          </p:nvPr>
        </p:nvSpPr>
        <p:spPr/>
        <p:txBody>
          <a:bodyPr/>
          <a:lstStyle/>
          <a:p>
            <a:r>
              <a:rPr lang="cs-CZ" b="1" dirty="0">
                <a:solidFill>
                  <a:schemeClr val="accent1"/>
                </a:solidFill>
              </a:rPr>
              <a:t>Jak bylo u nás po Bílé hoře?</a:t>
            </a:r>
          </a:p>
        </p:txBody>
      </p:sp>
      <p:sp>
        <p:nvSpPr>
          <p:cNvPr id="3" name="Zástupný obsah 2">
            <a:extLst>
              <a:ext uri="{FF2B5EF4-FFF2-40B4-BE49-F238E27FC236}">
                <a16:creationId xmlns:a16="http://schemas.microsoft.com/office/drawing/2014/main" id="{151E83B6-4E50-4486-8DA6-05E6E59A1A3C}"/>
              </a:ext>
            </a:extLst>
          </p:cNvPr>
          <p:cNvSpPr>
            <a:spLocks noGrp="1"/>
          </p:cNvSpPr>
          <p:nvPr>
            <p:ph idx="1"/>
          </p:nvPr>
        </p:nvSpPr>
        <p:spPr/>
        <p:txBody>
          <a:bodyPr/>
          <a:lstStyle/>
          <a:p>
            <a:pPr algn="just"/>
            <a:r>
              <a:rPr lang="cs-CZ" b="1" dirty="0"/>
              <a:t>V roce 1654 bylo ve Stehelčevsi 13 stavení, z toho osídlena byla pouze 4.</a:t>
            </a:r>
          </a:p>
          <a:p>
            <a:pPr algn="just"/>
            <a:r>
              <a:rPr lang="cs-CZ" b="1" dirty="0"/>
              <a:t>Byla to stavení běžných čísel 1, 7, 9 a 10. </a:t>
            </a:r>
          </a:p>
          <a:p>
            <a:pPr algn="just"/>
            <a:r>
              <a:rPr lang="cs-CZ" b="1" dirty="0"/>
              <a:t>Půdy v obci bylo celkem 949,5 strychu (korce), ladem ležících 596,5 strychu, porostlých 221 strychů. Oseto ozimů bylo 61 strychů, jařin 61 strychů </a:t>
            </a:r>
          </a:p>
          <a:p>
            <a:pPr algn="just"/>
            <a:r>
              <a:rPr kumimoji="0" lang="cs-CZ" altLang="cs-CZ" sz="1800" b="1" i="0" u="none" strike="noStrike" cap="none" normalizeH="0" baseline="0" dirty="0">
                <a:ln>
                  <a:noFill/>
                </a:ln>
                <a:solidFill>
                  <a:schemeClr val="tx1"/>
                </a:solidFill>
                <a:effectLst/>
                <a:ea typeface="Times New Roman" panose="02020603050405020304" pitchFamily="18" charset="0"/>
              </a:rPr>
              <a:t>Ke 13 stavením patří ještě 3 stavení patřící k panství </a:t>
            </a:r>
            <a:r>
              <a:rPr kumimoji="0" lang="cs-CZ" altLang="cs-CZ" sz="1800" b="1" i="0" u="none" strike="noStrike" cap="none" normalizeH="0" baseline="0" dirty="0" err="1">
                <a:ln>
                  <a:noFill/>
                </a:ln>
                <a:solidFill>
                  <a:schemeClr val="tx1"/>
                </a:solidFill>
                <a:effectLst/>
                <a:ea typeface="Times New Roman" panose="02020603050405020304" pitchFamily="18" charset="0"/>
              </a:rPr>
              <a:t>jenečsko</a:t>
            </a:r>
            <a:r>
              <a:rPr kumimoji="0" lang="cs-CZ" altLang="cs-CZ" sz="1800" b="1" i="0" u="none" strike="noStrike" cap="none" normalizeH="0" baseline="0" dirty="0">
                <a:ln>
                  <a:noFill/>
                </a:ln>
                <a:solidFill>
                  <a:schemeClr val="tx1"/>
                </a:solidFill>
                <a:effectLst/>
                <a:ea typeface="Times New Roman" panose="02020603050405020304" pitchFamily="18" charset="0"/>
              </a:rPr>
              <a:t> – tachlovickému, jsou to stavení pod dnešními čísly 5,6 a 23, která nějakým dělením dědictví dostala se k panství Tachlovice.</a:t>
            </a:r>
            <a:endParaRPr kumimoji="0" lang="cs-CZ" altLang="cs-CZ" sz="2800" b="1" i="0" u="none" strike="noStrike" cap="none" normalizeH="0" baseline="0" dirty="0">
              <a:ln>
                <a:noFill/>
              </a:ln>
              <a:solidFill>
                <a:schemeClr val="tx1"/>
              </a:solidFill>
              <a:effectLst/>
            </a:endParaRPr>
          </a:p>
          <a:p>
            <a:pPr marL="0" indent="0">
              <a:buNone/>
            </a:pPr>
            <a:endParaRPr lang="cs-CZ" b="1" dirty="0"/>
          </a:p>
        </p:txBody>
      </p:sp>
    </p:spTree>
    <p:extLst>
      <p:ext uri="{BB962C8B-B14F-4D97-AF65-F5344CB8AC3E}">
        <p14:creationId xmlns:p14="http://schemas.microsoft.com/office/powerpoint/2010/main" val="373254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A726C6-BA4F-4559-AA0C-CDF142814C9B}"/>
              </a:ext>
            </a:extLst>
          </p:cNvPr>
          <p:cNvSpPr>
            <a:spLocks noGrp="1"/>
          </p:cNvSpPr>
          <p:nvPr>
            <p:ph type="title"/>
          </p:nvPr>
        </p:nvSpPr>
        <p:spPr/>
        <p:txBody>
          <a:bodyPr/>
          <a:lstStyle/>
          <a:p>
            <a:r>
              <a:rPr lang="cs-CZ" b="1" dirty="0">
                <a:solidFill>
                  <a:schemeClr val="accent1"/>
                </a:solidFill>
                <a:effectLst/>
                <a:ea typeface="Times New Roman" panose="02020603050405020304" pitchFamily="18" charset="0"/>
              </a:rPr>
              <a:t>Příslušnost k Buštěhradu a Tachlovickému panství </a:t>
            </a:r>
            <a:endParaRPr lang="cs-CZ" dirty="0"/>
          </a:p>
        </p:txBody>
      </p:sp>
      <p:sp>
        <p:nvSpPr>
          <p:cNvPr id="3" name="Zástupný obsah 2">
            <a:extLst>
              <a:ext uri="{FF2B5EF4-FFF2-40B4-BE49-F238E27FC236}">
                <a16:creationId xmlns:a16="http://schemas.microsoft.com/office/drawing/2014/main" id="{308A19A1-7326-4D95-8DD4-956349321F5B}"/>
              </a:ext>
            </a:extLst>
          </p:cNvPr>
          <p:cNvSpPr>
            <a:spLocks noGrp="1"/>
          </p:cNvSpPr>
          <p:nvPr>
            <p:ph idx="1"/>
          </p:nvPr>
        </p:nvSpPr>
        <p:spPr/>
        <p:txBody>
          <a:bodyPr/>
          <a:lstStyle/>
          <a:p>
            <a:pPr algn="just"/>
            <a:endParaRPr lang="cs-CZ" sz="1800" b="1" dirty="0">
              <a:effectLst/>
              <a:ea typeface="Times New Roman" panose="02020603050405020304" pitchFamily="18" charset="0"/>
            </a:endParaRPr>
          </a:p>
          <a:p>
            <a:pPr algn="just"/>
            <a:r>
              <a:rPr lang="cs-CZ" sz="1800" b="1" dirty="0">
                <a:effectLst/>
                <a:ea typeface="Times New Roman" panose="02020603050405020304" pitchFamily="18" charset="0"/>
              </a:rPr>
              <a:t>S udáním čísel domů před rokem 1771 je potíž, neboť teprve v tomto roce bylo provedeno číslování domů na panství Buštěhradském. Před tím číslovány domy v knihách panství čísly běžnými a jmény hospodářů právě se na usedlosti nacházejících a jejich předchůdců. Usedlosti nesly po dlouhá léta jména po některém hospodáři. </a:t>
            </a:r>
          </a:p>
          <a:p>
            <a:pPr algn="just"/>
            <a:r>
              <a:rPr lang="cs-CZ" b="1" dirty="0"/>
              <a:t>K panství buštěhradskému patřilo 8 sedláků a 4 chalupy</a:t>
            </a:r>
          </a:p>
          <a:p>
            <a:pPr algn="just"/>
            <a:r>
              <a:rPr lang="cs-CZ" b="1" dirty="0"/>
              <a:t>K panství jenečsko-tachlovickému 3 usedlosti, dnešní čp. 5,130 a 23.</a:t>
            </a:r>
          </a:p>
        </p:txBody>
      </p:sp>
    </p:spTree>
    <p:extLst>
      <p:ext uri="{BB962C8B-B14F-4D97-AF65-F5344CB8AC3E}">
        <p14:creationId xmlns:p14="http://schemas.microsoft.com/office/powerpoint/2010/main" val="207648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331F0-E002-42D5-B67A-5B6287E2633C}"/>
              </a:ext>
            </a:extLst>
          </p:cNvPr>
          <p:cNvSpPr>
            <a:spLocks noGrp="1"/>
          </p:cNvSpPr>
          <p:nvPr>
            <p:ph type="title"/>
          </p:nvPr>
        </p:nvSpPr>
        <p:spPr>
          <a:xfrm>
            <a:off x="2589212" y="446088"/>
            <a:ext cx="8915400" cy="976312"/>
          </a:xfrm>
        </p:spPr>
        <p:txBody>
          <a:bodyPr>
            <a:normAutofit/>
          </a:bodyPr>
          <a:lstStyle/>
          <a:p>
            <a:r>
              <a:rPr lang="cs-CZ" sz="3600" b="1" dirty="0">
                <a:solidFill>
                  <a:schemeClr val="accent1"/>
                </a:solidFill>
              </a:rPr>
              <a:t>Přifaření Stehelčevsi k Buštěhradu</a:t>
            </a:r>
          </a:p>
        </p:txBody>
      </p:sp>
      <p:sp>
        <p:nvSpPr>
          <p:cNvPr id="4" name="Zástupný text 3">
            <a:extLst>
              <a:ext uri="{FF2B5EF4-FFF2-40B4-BE49-F238E27FC236}">
                <a16:creationId xmlns:a16="http://schemas.microsoft.com/office/drawing/2014/main" id="{4EBBD094-1D10-4ECD-AE1D-76FA97AA313B}"/>
              </a:ext>
            </a:extLst>
          </p:cNvPr>
          <p:cNvSpPr>
            <a:spLocks noGrp="1"/>
          </p:cNvSpPr>
          <p:nvPr>
            <p:ph type="body" sz="half" idx="2"/>
          </p:nvPr>
        </p:nvSpPr>
        <p:spPr/>
        <p:txBody>
          <a:bodyPr>
            <a:normAutofit/>
          </a:bodyPr>
          <a:lstStyle/>
          <a:p>
            <a:pPr algn="just"/>
            <a:r>
              <a:rPr lang="cs-CZ" sz="1800" b="1" dirty="0">
                <a:effectLst/>
                <a:ea typeface="Times New Roman" panose="02020603050405020304" pitchFamily="18" charset="0"/>
              </a:rPr>
              <a:t>Po třicetileté válce, po zajití Vrapic roku byla 1548 byla  přifařena Stehelčeves do Buštěhradu. </a:t>
            </a:r>
          </a:p>
          <a:p>
            <a:pPr algn="just"/>
            <a:r>
              <a:rPr lang="cs-CZ" sz="1800" b="1" dirty="0">
                <a:effectLst/>
                <a:ea typeface="Times New Roman" panose="02020603050405020304" pitchFamily="18" charset="0"/>
              </a:rPr>
              <a:t>Později přifařena k Lidicím, kde farnost přetrvala až do roku 1858.</a:t>
            </a:r>
          </a:p>
          <a:p>
            <a:pPr algn="just"/>
            <a:r>
              <a:rPr lang="cs-CZ" sz="1800" b="1" dirty="0">
                <a:ea typeface="Times New Roman" panose="02020603050405020304" pitchFamily="18" charset="0"/>
              </a:rPr>
              <a:t>V roce 1858 byla ve Vrapicích fara obnovena a obec byla přifařena opět k </a:t>
            </a:r>
            <a:r>
              <a:rPr lang="cs-CZ" sz="1800" b="1" dirty="0" err="1">
                <a:ea typeface="Times New Roman" panose="02020603050405020304" pitchFamily="18" charset="0"/>
              </a:rPr>
              <a:t>Vrapicím</a:t>
            </a:r>
            <a:r>
              <a:rPr lang="cs-CZ" sz="1800" b="1" dirty="0">
                <a:ea typeface="Times New Roman" panose="02020603050405020304" pitchFamily="18" charset="0"/>
              </a:rPr>
              <a:t>.</a:t>
            </a:r>
            <a:endParaRPr lang="cs-CZ" sz="1800" dirty="0"/>
          </a:p>
        </p:txBody>
      </p:sp>
      <p:pic>
        <p:nvPicPr>
          <p:cNvPr id="9" name="Zástupný obsah 8">
            <a:extLst>
              <a:ext uri="{FF2B5EF4-FFF2-40B4-BE49-F238E27FC236}">
                <a16:creationId xmlns:a16="http://schemas.microsoft.com/office/drawing/2014/main" id="{3459791F-4CCA-48A0-98D9-E921FFC83E58}"/>
              </a:ext>
            </a:extLst>
          </p:cNvPr>
          <p:cNvPicPr>
            <a:picLocks noGrp="1" noChangeAspect="1"/>
          </p:cNvPicPr>
          <p:nvPr>
            <p:ph idx="1"/>
          </p:nvPr>
        </p:nvPicPr>
        <p:blipFill>
          <a:blip r:embed="rId2"/>
          <a:stretch>
            <a:fillRect/>
          </a:stretch>
        </p:blipFill>
        <p:spPr>
          <a:xfrm>
            <a:off x="6323012" y="1735592"/>
            <a:ext cx="5181600" cy="3701142"/>
          </a:xfrm>
          <a:prstGeom prst="rect">
            <a:avLst/>
          </a:prstGeom>
        </p:spPr>
      </p:pic>
    </p:spTree>
    <p:extLst>
      <p:ext uri="{BB962C8B-B14F-4D97-AF65-F5344CB8AC3E}">
        <p14:creationId xmlns:p14="http://schemas.microsoft.com/office/powerpoint/2010/main" val="290467329"/>
      </p:ext>
    </p:extLst>
  </p:cSld>
  <p:clrMapOvr>
    <a:masterClrMapping/>
  </p:clrMapOvr>
</p:sld>
</file>

<file path=ppt/theme/theme1.xml><?xml version="1.0" encoding="utf-8"?>
<a:theme xmlns:a="http://schemas.openxmlformats.org/drawingml/2006/main" name="Stébl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345</TotalTime>
  <Words>3257</Words>
  <Application>Microsoft Office PowerPoint</Application>
  <PresentationFormat>Širokoúhlá obrazovka</PresentationFormat>
  <Paragraphs>302</Paragraphs>
  <Slides>28</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28</vt:i4>
      </vt:variant>
    </vt:vector>
  </HeadingPairs>
  <TitlesOfParts>
    <vt:vector size="34" baseType="lpstr">
      <vt:lpstr>Algerian</vt:lpstr>
      <vt:lpstr>Arial</vt:lpstr>
      <vt:lpstr>Century Gothic</vt:lpstr>
      <vt:lpstr>Times New Roman</vt:lpstr>
      <vt:lpstr>Wingdings 3</vt:lpstr>
      <vt:lpstr>Stébla</vt:lpstr>
      <vt:lpstr>KUDY CHODÍ DĚJINY</vt:lpstr>
      <vt:lpstr>Stehelčeves v době prehistorické</vt:lpstr>
      <vt:lpstr>Archeologické nálezy</vt:lpstr>
      <vt:lpstr>První písemná zmínka o obci</vt:lpstr>
      <vt:lpstr>Kudy vstoupilo vojsko na náš katastr a co z toho vzešlo?</vt:lpstr>
      <vt:lpstr>Další cesta vojska</vt:lpstr>
      <vt:lpstr>Jak bylo u nás po Bílé hoře?</vt:lpstr>
      <vt:lpstr>Příslušnost k Buštěhradu a Tachlovickému panství </vt:lpstr>
      <vt:lpstr>Přifaření Stehelčevsi k Buštěhradu</vt:lpstr>
      <vt:lpstr>Mor a jeho následky</vt:lpstr>
      <vt:lpstr>Robotní patent císaře Leopolda I. z roku 1680 </vt:lpstr>
      <vt:lpstr>Železné krávy</vt:lpstr>
      <vt:lpstr>Obyvatelstvo obce v roce 1713</vt:lpstr>
      <vt:lpstr>Stavba erární silnice</vt:lpstr>
      <vt:lpstr>Rok 1754</vt:lpstr>
      <vt:lpstr>Zřízení školy ve Stehelčevsi</vt:lpstr>
      <vt:lpstr>Řemesla a živnost v roce 1822-1847</vt:lpstr>
      <vt:lpstr>Přelom v dějinách</vt:lpstr>
      <vt:lpstr>Rok 1848</vt:lpstr>
      <vt:lpstr>Nález uhlí na Kladensku</vt:lpstr>
      <vt:lpstr>Rozrůstání obce jako důsledek otvírání dolů</vt:lpstr>
      <vt:lpstr>Doly v okolí naší obce</vt:lpstr>
      <vt:lpstr>Šachta Stehelčeves</vt:lpstr>
      <vt:lpstr>Doly v okolí</vt:lpstr>
      <vt:lpstr>Rozvoj obce</vt:lpstr>
      <vt:lpstr>Přelom 19. a 20. století</vt:lpstr>
      <vt:lpstr>Obec v roce 1907</vt:lpstr>
      <vt:lpstr>DĚKUJI ZA VAŠI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KUDY CHODÍ DĚJINY</dc:title>
  <dc:creator>Jaroslava Stancova</dc:creator>
  <cp:lastModifiedBy>Jaroslava Stancova</cp:lastModifiedBy>
  <cp:revision>10</cp:revision>
  <dcterms:created xsi:type="dcterms:W3CDTF">2022-04-04T14:54:20Z</dcterms:created>
  <dcterms:modified xsi:type="dcterms:W3CDTF">2022-04-05T17:06:06Z</dcterms:modified>
</cp:coreProperties>
</file>