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80" r:id="rId5"/>
    <p:sldId id="258" r:id="rId6"/>
    <p:sldId id="281" r:id="rId7"/>
    <p:sldId id="263" r:id="rId8"/>
    <p:sldId id="282" r:id="rId9"/>
    <p:sldId id="283" r:id="rId10"/>
    <p:sldId id="262" r:id="rId11"/>
    <p:sldId id="260" r:id="rId12"/>
    <p:sldId id="261" r:id="rId13"/>
    <p:sldId id="269" r:id="rId14"/>
    <p:sldId id="274" r:id="rId15"/>
    <p:sldId id="270" r:id="rId16"/>
    <p:sldId id="276" r:id="rId17"/>
    <p:sldId id="268" r:id="rId18"/>
    <p:sldId id="279" r:id="rId19"/>
    <p:sldId id="265" r:id="rId20"/>
    <p:sldId id="266" r:id="rId21"/>
    <p:sldId id="275" r:id="rId22"/>
    <p:sldId id="267" r:id="rId23"/>
    <p:sldId id="271" r:id="rId24"/>
    <p:sldId id="27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94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248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02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752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812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130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937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593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62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15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89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718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63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83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68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4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959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8C9AF6-0956-4525-AE31-A95242EF013C}" type="datetimeFigureOut">
              <a:rPr lang="cs-CZ" smtClean="0"/>
              <a:t>04.10.2021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746E20-4067-48D7-A04A-20A9C2FA450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731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3C333-1CE8-43B2-993A-C0481EDF7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  <a:latin typeface="Arial Black" panose="020B0A04020102020204" pitchFamily="34" charset="0"/>
              </a:rPr>
              <a:t>ŠKOLA STEHELČEVES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BD6F9A-FFA7-4548-A24C-CF4CA4D83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ŠKOLSTVÍ V  NAŠÍ OBCI</a:t>
            </a:r>
          </a:p>
        </p:txBody>
      </p:sp>
    </p:spTree>
    <p:extLst>
      <p:ext uri="{BB962C8B-B14F-4D97-AF65-F5344CB8AC3E}">
        <p14:creationId xmlns:p14="http://schemas.microsoft.com/office/powerpoint/2010/main" val="106884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545D3-F1D3-4010-B929-8D58A7C4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C00000"/>
                </a:solidFill>
              </a:rPr>
              <a:t>Škola čp. 87 po přístavbě </a:t>
            </a:r>
            <a:br>
              <a:rPr lang="cs-CZ" sz="4400" b="1">
                <a:solidFill>
                  <a:srgbClr val="C00000"/>
                </a:solidFill>
              </a:rPr>
            </a:br>
            <a:endParaRPr lang="cs-CZ" sz="4400" b="1" dirty="0">
              <a:solidFill>
                <a:srgbClr val="C00000"/>
              </a:solidFill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858614CB-592B-4E6A-8AD0-B2ED1587C0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2583" r="33707" b="10649"/>
          <a:stretch/>
        </p:blipFill>
        <p:spPr>
          <a:xfrm>
            <a:off x="7974421" y="1169581"/>
            <a:ext cx="2732566" cy="430618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E064DA-618D-423D-BC33-9990968BF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8679" y="3255432"/>
            <a:ext cx="5635256" cy="285288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90B376A-4235-494A-A425-CB763B4FF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5634" r="2571" b="26822"/>
          <a:stretch/>
        </p:blipFill>
        <p:spPr>
          <a:xfrm>
            <a:off x="1598679" y="3181004"/>
            <a:ext cx="5635256" cy="292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4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A60AD-0F70-4BE0-978F-29A6A265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1891 – Nastupuje Bohumil Kuchař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068E56-E8AA-42CE-8B71-883209B4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/>
              <a:t>22.září 1921 odstěhoval se ze zdejší obce pan řídící učitel Bohumil Kuchař, který po třiceti leté činnosti v obci naší, co učitel působil. Vyučoval a vedl školu jemu svěřenou v tom největším pořádku. </a:t>
            </a:r>
          </a:p>
          <a:p>
            <a:pPr algn="just"/>
            <a:r>
              <a:rPr lang="cs-CZ" b="1" dirty="0"/>
              <a:t>Kuchař B. zemřel v březnu 1926 v Praze.</a:t>
            </a:r>
          </a:p>
          <a:p>
            <a:pPr algn="just"/>
            <a:r>
              <a:rPr lang="cs-CZ" b="1" dirty="0"/>
              <a:t>V roce 1921 navštěvovalo místní školu 87 hochů, 121 děvčat, a měšťanskou školu 12 hochů a 4 děvčata.</a:t>
            </a:r>
          </a:p>
          <a:p>
            <a:pPr algn="just"/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173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29BA80-556B-4CB8-8053-F2C217F0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„Sdružená odbočka banditů“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95D168-7C87-4E25-B167-D09CD5780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cs-CZ" b="1" dirty="0"/>
              <a:t>Rok 1929 – Ve Stehelčevsi ustavil se kroužek školáků, docházejících do měšťanské školy v Buštěhradě, výchova to biografů. </a:t>
            </a:r>
          </a:p>
          <a:p>
            <a:pPr algn="just"/>
            <a:r>
              <a:rPr lang="cs-CZ" b="1" dirty="0"/>
              <a:t>Tento kroužek si dal jméno „Sdružená odbočka banditů“. Zavedli svou disciplínu, měli své legitimace, které si sami vytvořili se svým razítkem znázorňujícím dýku a bambitku. Rozdělili si funkce na kapitána, výpravčí kupu, stopaře, zapisovatele a pokladníka. Činnost svou započali okrádáním automobilů a motocyklů, kde brali elektrické lampičky, , klíče, potřeby na opravu, dále se jim poštěstilo vzíti kukátko (dalekohled). Zbraněmi byli opatřeni jednou starou bambitkou a malou flobertkou. Začali se zaučovat na lup peněz v krámech, leč počínání jejich bylo přerušeno obecním strážníkem, kterému se přiznali vzdor, že měli mezi sebou závazek – trest smrti – šibenice. S pláčem se přiznávali a předměty uloupené vesměs vrátili.</a:t>
            </a:r>
          </a:p>
          <a:p>
            <a:pPr algn="just"/>
            <a:r>
              <a:rPr lang="cs-CZ" b="1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81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BE7C9-C7CC-4953-81F8-042370AF3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Škola po 2.světové válce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46B43-8245-4977-BBC4-7ACCC222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b="1" dirty="0"/>
              <a:t>V roce 1948 byla provedena reforma školství v ČSR a i naše škola, dosud „Obecná škola“, přejmenována na Školu národní neboli školu I. stupně.</a:t>
            </a:r>
          </a:p>
          <a:p>
            <a:pPr algn="just"/>
            <a:r>
              <a:rPr lang="cs-CZ" b="1" dirty="0"/>
              <a:t>V roce 1949 mezipatře školy vestavěna nová okna ze skleněných cihel. </a:t>
            </a:r>
          </a:p>
          <a:p>
            <a:pPr algn="just"/>
            <a:r>
              <a:rPr lang="cs-CZ" b="1" dirty="0"/>
              <a:t>V roce 1954 byla v národní škole č.p.87 vyměněna v době prázdnin všechna okna na jižní straně budovy a opravena střecha.</a:t>
            </a:r>
          </a:p>
          <a:p>
            <a:pPr algn="just"/>
            <a:r>
              <a:rPr lang="cs-CZ" b="1" dirty="0"/>
              <a:t>V roce 1955 ve škole čp. 87 jest dvoutřídní Národní škola v prvním patře budovy.</a:t>
            </a:r>
          </a:p>
        </p:txBody>
      </p:sp>
    </p:spTree>
    <p:extLst>
      <p:ext uri="{BB962C8B-B14F-4D97-AF65-F5344CB8AC3E}">
        <p14:creationId xmlns:p14="http://schemas.microsoft.com/office/powerpoint/2010/main" val="393149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00DD6-C868-4C87-8BFA-C95BDB00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II.třída</a:t>
            </a:r>
            <a:r>
              <a:rPr lang="cs-CZ" b="1" dirty="0">
                <a:solidFill>
                  <a:srgbClr val="C00000"/>
                </a:solidFill>
              </a:rPr>
              <a:t> Národní školy </a:t>
            </a:r>
            <a:r>
              <a:rPr lang="cs-CZ" b="1" dirty="0" err="1">
                <a:solidFill>
                  <a:srgbClr val="C00000"/>
                </a:solidFill>
              </a:rPr>
              <a:t>šk.rok</a:t>
            </a:r>
            <a:r>
              <a:rPr lang="cs-CZ" b="1" dirty="0">
                <a:solidFill>
                  <a:srgbClr val="C00000"/>
                </a:solidFill>
              </a:rPr>
              <a:t> 1950-51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620D16-3441-4AE6-82E9-20BFD123E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82" y="2573079"/>
            <a:ext cx="5410802" cy="35404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00133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230B8-3E0B-47B4-A0E4-E72DE25F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Založení Mateřské školy a školní jídelny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C200A-B61A-48DD-9670-832611BD8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/>
            <a:r>
              <a:rPr lang="cs-CZ" sz="9600" b="1" dirty="0"/>
              <a:t>Dne 1.4.1950 zřízena byla při zdejší Národní škole Mateřská školka. Pro nedostatek místa nachází se v jedné místnosti s Poradnou matek a dětí. Učitelka ošetřuje 28 dětí. </a:t>
            </a:r>
          </a:p>
          <a:p>
            <a:pPr algn="just"/>
            <a:r>
              <a:rPr lang="cs-CZ" sz="9600" b="1" dirty="0"/>
              <a:t>1.7.1956 s podporou ONV a státu zavedeno vyvařování obědů pro školu mateřskou i národní. Pro ten účel zřízena ve škole z bývalé spižírny kuchyně a z jednoho pokoje školního bytu jídelna. Stravováno je na 50 dětí. Oběd a svačiny dostávají děti školy mateřské za úhradu 2 Kčs. Děti ze školy národní dostávají jen oběd za 2,80 Kčs. Náklad na jeden oběd činí Kčs 3,30 .- 4; rozdíl platí stát.</a:t>
            </a:r>
          </a:p>
          <a:p>
            <a:pPr algn="just"/>
            <a:r>
              <a:rPr lang="cs-CZ" sz="9600" b="1" dirty="0"/>
              <a:t>V roce 1957 stravováno bylo ve škole celkem 45-50 dětí, z mateřské i národní školy.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071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71AB4-94DA-4F5B-A2DB-F893E10C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Mateřská školka </a:t>
            </a:r>
            <a:r>
              <a:rPr lang="cs-CZ" b="1" dirty="0" err="1">
                <a:solidFill>
                  <a:srgbClr val="C00000"/>
                </a:solidFill>
              </a:rPr>
              <a:t>šk.rok</a:t>
            </a:r>
            <a:r>
              <a:rPr lang="cs-CZ" b="1" dirty="0">
                <a:solidFill>
                  <a:srgbClr val="C00000"/>
                </a:solidFill>
              </a:rPr>
              <a:t> 1979-80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EAF7938-9633-4931-AB3F-96F1E6953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32" y="2574650"/>
            <a:ext cx="4338083" cy="36142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38536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B2AA4-35A7-472A-BC33-6F5CA8DC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Obřadní místnost ve škole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E3E7FE7-09E2-4E4C-B5CA-A36715734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46" y="1056132"/>
            <a:ext cx="5207508" cy="4745736"/>
          </a:xfr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DEE556E-526C-4D89-B018-AD4784109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b="1" dirty="0"/>
              <a:t>V prvním patře školy byla zbudována roku 1952 obřadní místnost, ve které se konaly svatební obřady, vítání nových občánků atd.</a:t>
            </a:r>
          </a:p>
        </p:txBody>
      </p:sp>
    </p:spTree>
    <p:extLst>
      <p:ext uri="{BB962C8B-B14F-4D97-AF65-F5344CB8AC3E}">
        <p14:creationId xmlns:p14="http://schemas.microsoft.com/office/powerpoint/2010/main" val="3838355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C65D5-5FA8-4C8F-B317-0B41B1B5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Svatební oznámení párů oddaných 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v obřadní síni v naší škole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656CBC8D-A19F-4284-ABCA-E931EF6CD7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30" y="2560638"/>
            <a:ext cx="4535839" cy="3309937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7526FB3-E1DE-490D-BDF2-648D994C9A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84" y="2560638"/>
            <a:ext cx="4392031" cy="3309937"/>
          </a:xfrm>
        </p:spPr>
      </p:pic>
    </p:spTree>
    <p:extLst>
      <p:ext uri="{BB962C8B-B14F-4D97-AF65-F5344CB8AC3E}">
        <p14:creationId xmlns:p14="http://schemas.microsoft.com/office/powerpoint/2010/main" val="1619816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6BF9F-E00A-4B11-BB5B-039BA7DF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Budova školy v roce 1999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BF5EE8D-AEF8-4BFA-BF30-A14D48BB9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33" y="2424223"/>
            <a:ext cx="5341194" cy="3620318"/>
          </a:xfrm>
        </p:spPr>
      </p:pic>
    </p:spTree>
    <p:extLst>
      <p:ext uri="{BB962C8B-B14F-4D97-AF65-F5344CB8AC3E}">
        <p14:creationId xmlns:p14="http://schemas.microsoft.com/office/powerpoint/2010/main" val="338101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95B49-1FC3-47E4-8299-F0F12975D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Něco z historie obce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44288-C1C9-4AB9-A751-4441CB818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 zajití Vrapic roku 1548 přifařena Stehelčeves k Buštěhradu, kde již roku 1350 fara se připomíná. </a:t>
            </a:r>
          </a:p>
          <a:p>
            <a:r>
              <a:rPr lang="cs-CZ" b="1" dirty="0"/>
              <a:t>Za války třicetileté (1618 – 1648) Stehelčeves zpustošena a spálena vojsky císařskými, co zboží pánů Novohradských z Kolovrat, kteří se ke stavům odbojným připojili. Po válce přifařena osada k Lidicům, kamž děti do školy docházely.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977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03E7A-83BD-45A7-BCFB-5F347ADA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Škola v roce 2003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E77569C-BC47-4A27-B316-D594D3BCB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49" y="2512533"/>
            <a:ext cx="4997302" cy="3747977"/>
          </a:xfrm>
        </p:spPr>
      </p:pic>
    </p:spTree>
    <p:extLst>
      <p:ext uri="{BB962C8B-B14F-4D97-AF65-F5344CB8AC3E}">
        <p14:creationId xmlns:p14="http://schemas.microsoft.com/office/powerpoint/2010/main" val="2457335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5758D-7C01-4D1E-957F-381449FB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4. a 5.ročník ZŠ 2014 -15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8361B68-990F-4931-AA7F-9A0816D10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71" y="2557463"/>
            <a:ext cx="5386909" cy="35987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52934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74E62-3932-44E1-A0D5-83E3C01D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Škola v roce 2019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7D4E313-7A4B-45C5-97CF-7BDF6C359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61" y="2451396"/>
            <a:ext cx="5081574" cy="3811181"/>
          </a:xfrm>
        </p:spPr>
      </p:pic>
    </p:spTree>
    <p:extLst>
      <p:ext uri="{BB962C8B-B14F-4D97-AF65-F5344CB8AC3E}">
        <p14:creationId xmlns:p14="http://schemas.microsoft.com/office/powerpoint/2010/main" val="301831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6DC63-28C9-4F71-B9FA-367B77A30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Řídící učitelé a ředitelé základní školy od roku 1891 do roku 2020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BFC1-4CE4-40CF-BDC3-F692D02DD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cs-CZ" sz="6400" b="1" dirty="0"/>
              <a:t>Bohumil Kuchař (1891-1921) řídící učitel			Karel Budil (1.12.1941 – 1948) řídící učitel, (1948-30.7.1950) ředitel školy</a:t>
            </a:r>
          </a:p>
          <a:p>
            <a:r>
              <a:rPr lang="cs-CZ" sz="6400" b="1" dirty="0"/>
              <a:t>Josef Vedral  (1921-1922) řídící učitel				Josef Šindler (1.9.1950-1976) ředitel školy</a:t>
            </a:r>
          </a:p>
          <a:p>
            <a:r>
              <a:rPr lang="cs-CZ" sz="6400" b="1" dirty="0"/>
              <a:t>Václav </a:t>
            </a:r>
            <a:r>
              <a:rPr lang="cs-CZ" sz="6400" b="1" dirty="0" err="1"/>
              <a:t>Hejmal</a:t>
            </a:r>
            <a:r>
              <a:rPr lang="cs-CZ" sz="6400" b="1" dirty="0"/>
              <a:t> (1922-1923)						Václav Jícha (1976-1980) ředitel školy</a:t>
            </a:r>
          </a:p>
          <a:p>
            <a:r>
              <a:rPr lang="cs-CZ" sz="6400" b="1" dirty="0"/>
              <a:t>Václav </a:t>
            </a:r>
            <a:r>
              <a:rPr lang="cs-CZ" sz="6400" b="1" dirty="0" err="1"/>
              <a:t>Posledník</a:t>
            </a:r>
            <a:r>
              <a:rPr lang="cs-CZ" sz="6400" b="1" dirty="0"/>
              <a:t> (1923-1935) řídící učitel			Ludmila </a:t>
            </a:r>
            <a:r>
              <a:rPr lang="cs-CZ" sz="6400" b="1" dirty="0" err="1"/>
              <a:t>Pivarčiová</a:t>
            </a:r>
            <a:r>
              <a:rPr lang="cs-CZ" sz="6400" b="1" dirty="0"/>
              <a:t> (1980-1996) ředitelka školy</a:t>
            </a:r>
          </a:p>
          <a:p>
            <a:r>
              <a:rPr lang="cs-CZ" sz="6400" b="1" dirty="0"/>
              <a:t>František </a:t>
            </a:r>
            <a:r>
              <a:rPr lang="cs-CZ" sz="6400" b="1" dirty="0" err="1"/>
              <a:t>Kluc</a:t>
            </a:r>
            <a:r>
              <a:rPr lang="cs-CZ" sz="6400" b="1" dirty="0"/>
              <a:t> (1935-1936) správce školy			Miloš </a:t>
            </a:r>
            <a:r>
              <a:rPr lang="cs-CZ" sz="6400" b="1" dirty="0" err="1"/>
              <a:t>Semorád</a:t>
            </a:r>
            <a:r>
              <a:rPr lang="cs-CZ" sz="6400" b="1" dirty="0"/>
              <a:t> (1996-1997) ředitel školy</a:t>
            </a:r>
          </a:p>
          <a:p>
            <a:r>
              <a:rPr lang="cs-CZ" sz="6400" b="1" dirty="0"/>
              <a:t>Jaroslav Javůrek (1936-1941) řídící učitel				Olga Jahodová (1998-2000) ředitelka školy</a:t>
            </a:r>
          </a:p>
          <a:p>
            <a:r>
              <a:rPr lang="cs-CZ" sz="6400" b="1" dirty="0"/>
              <a:t>Jaroslav Hájek (1941) řídící učitel školy				Mgr. Šárka Holečková (od r.2000-2020) ředitelka školy</a:t>
            </a:r>
          </a:p>
          <a:p>
            <a:pPr marL="0" indent="0">
              <a:buNone/>
            </a:pPr>
            <a:endParaRPr lang="cs-CZ" sz="6400" b="1" dirty="0"/>
          </a:p>
          <a:p>
            <a:pPr marL="0" indent="0">
              <a:buNone/>
            </a:pPr>
            <a:r>
              <a:rPr lang="cs-CZ" sz="6400" b="1" dirty="0"/>
              <a:t>                                            Mgr. Aneta Zemanová (od roku 2020 dosud) ředitelka školy </a:t>
            </a:r>
            <a:endParaRPr lang="cs-CZ" sz="56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92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73300-965F-4C45-A19A-D601FCB6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Učitelé mateřské školy 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od roku 1950 do roku 2006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6DF8B8-9283-4E50-917F-8169851D0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Miroslava Skleničková z Kročehlav, Marie </a:t>
            </a:r>
            <a:r>
              <a:rPr lang="cs-CZ" b="1" dirty="0" err="1"/>
              <a:t>Plešmídová</a:t>
            </a:r>
            <a:r>
              <a:rPr lang="cs-CZ" b="1" dirty="0"/>
              <a:t> ze Švermova a Antonie Kubková z Buštěhradu, Věra Černá, </a:t>
            </a:r>
            <a:r>
              <a:rPr lang="cs-CZ" b="1" dirty="0" err="1"/>
              <a:t>Eberlová</a:t>
            </a:r>
            <a:r>
              <a:rPr lang="cs-CZ" b="1" dirty="0"/>
              <a:t> Věra, Jaroslava </a:t>
            </a:r>
            <a:r>
              <a:rPr lang="cs-CZ" b="1" dirty="0" err="1"/>
              <a:t>Mošuová-Eiseltová</a:t>
            </a:r>
            <a:r>
              <a:rPr lang="cs-CZ" b="1" dirty="0"/>
              <a:t>, Jana </a:t>
            </a:r>
            <a:r>
              <a:rPr lang="cs-CZ" b="1" dirty="0" err="1"/>
              <a:t>Hokůvová</a:t>
            </a:r>
            <a:r>
              <a:rPr lang="cs-CZ" b="1" dirty="0"/>
              <a:t>, Hana Kárová, Marie </a:t>
            </a:r>
            <a:r>
              <a:rPr lang="cs-CZ" b="1" dirty="0" err="1"/>
              <a:t>Karbusová</a:t>
            </a:r>
            <a:r>
              <a:rPr lang="cs-CZ" b="1" dirty="0"/>
              <a:t>, Hana Váchová, Oldřiška </a:t>
            </a:r>
            <a:r>
              <a:rPr lang="cs-CZ" b="1" dirty="0" err="1"/>
              <a:t>Hrudálková</a:t>
            </a:r>
            <a:r>
              <a:rPr lang="cs-CZ" b="1" dirty="0"/>
              <a:t>, Ludmila Marešová, Kateřina Müllerová, Kateřina Ručková</a:t>
            </a:r>
          </a:p>
          <a:p>
            <a:r>
              <a:rPr lang="cs-CZ" b="1" dirty="0"/>
              <a:t>Tento seznam není úplný, protože ne vždy byl zaznamenán v kronikách pohyb zaměstnanců ve škole.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1840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83565A-6D46-4E8D-BBFB-C3586E23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Školní rok 2018/2019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AB9EEC-6D37-4DB8-B850-CF369F057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Od září 2018 zajišťuje naše již jako málo třídní již výuku žáků v 1.-9.ročníku. První žáci z 9.třídy odcházejí z naší školy do učňovských a středních škol.</a:t>
            </a:r>
          </a:p>
        </p:txBody>
      </p:sp>
    </p:spTree>
    <p:extLst>
      <p:ext uri="{BB962C8B-B14F-4D97-AF65-F5344CB8AC3E}">
        <p14:creationId xmlns:p14="http://schemas.microsoft.com/office/powerpoint/2010/main" val="1419568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7E27C7-D113-4D5D-A455-A4126121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Zřízení školy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1150E0-4D37-4770-A1FB-9CC4DAAF0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cs-CZ" b="1" dirty="0"/>
              <a:t>Neschůdnost a vzdálenost cesty přiměly stehelčevské občany ku zřízení vlastní školy, v čemž roku 1794 vyhověno. Prvním podučitelem byl ustanoven Jan Hoffman, syn učitele lidického. Škola zůstávala jako část farní školy Lidické. </a:t>
            </a:r>
          </a:p>
          <a:p>
            <a:pPr algn="just"/>
            <a:r>
              <a:rPr lang="cs-CZ" b="1" dirty="0"/>
              <a:t>Jaké byly příjmy učitelské není známo, asi náležela jemu část sobotálesu a o ostatní se musel sám starati. Tomu nasvědčuje i to, že syn Jan Hoffman, který v roce 1829 nastoupil, zabýval se vším možným, aby živobytí uhájil. , Oba Hoffmanové byli výpomocnými pomocníky. První škola byla tam, kde je nyní domek čp.33, do školy chodilo 12 dětí. </a:t>
            </a:r>
          </a:p>
        </p:txBody>
      </p:sp>
    </p:spTree>
    <p:extLst>
      <p:ext uri="{BB962C8B-B14F-4D97-AF65-F5344CB8AC3E}">
        <p14:creationId xmlns:p14="http://schemas.microsoft.com/office/powerpoint/2010/main" val="2416427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A6AECD-05D9-4691-8983-7BA3A2057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1. Škola ve Stehelčevsi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B52A984-E5F3-46E0-B5AB-B450064D6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9600" y="1936751"/>
            <a:ext cx="589279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7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8062D-F3B3-40E8-9537-322CE3B8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První podučitel – Jan Hofman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80C171-5644-4F42-9F22-C14B7F87D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/>
              <a:t>Rozvojem dolů a tím i obyvatel byla budova malá, tudíž prodána za 600 zlatých v roce 1829 a koupen domek čp. 43 za 787 zlatých a 30 krejcarů, v němž škola zůstávala až do roku 1896. </a:t>
            </a:r>
          </a:p>
          <a:p>
            <a:pPr algn="just"/>
            <a:r>
              <a:rPr lang="cs-CZ" b="1" dirty="0"/>
              <a:t>V roce 1834 zemřel Jan Hoffman, po němž nastoupil syn Jan, o čemž sám takto píše: </a:t>
            </a:r>
          </a:p>
          <a:p>
            <a:pPr algn="just"/>
            <a:r>
              <a:rPr lang="cs-CZ" b="1" dirty="0"/>
              <a:t>Veledůstojný školdozorný úřad mě, Jana Hoffmana dekretem exponýrovaným podučitelem při c.k. komisi krajského úřadu.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929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E5F1A-C0FE-44EA-B037-E621299B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Od roku 1829 byla škola  v mýtném domku čp.43 </a:t>
            </a:r>
            <a:r>
              <a:rPr lang="cs-CZ" i="1" dirty="0">
                <a:solidFill>
                  <a:srgbClr val="FF0000"/>
                </a:solidFill>
              </a:rPr>
              <a:t>(dnes obecní úřad)</a:t>
            </a:r>
            <a:endParaRPr lang="cs-CZ" b="1" i="1" dirty="0">
              <a:solidFill>
                <a:srgbClr val="FF0000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9D83BC-64D8-4000-9D0A-4A2FFA82A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1" y="2435225"/>
            <a:ext cx="5067299" cy="3800475"/>
          </a:xfrm>
        </p:spPr>
      </p:pic>
    </p:spTree>
    <p:extLst>
      <p:ext uri="{BB962C8B-B14F-4D97-AF65-F5344CB8AC3E}">
        <p14:creationId xmlns:p14="http://schemas.microsoft.com/office/powerpoint/2010/main" val="20222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851F0-9BAA-4A1F-8E5C-DBF962E1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Nová škola postavená v roce 1896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831F4E-6401-4D5C-996D-BCC410819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 dalším jednání se usnesla místní školní rada dne 8. března 1895 vystavěti školní budovu novou.</a:t>
            </a:r>
          </a:p>
          <a:p>
            <a:r>
              <a:rPr lang="cs-CZ" b="1" dirty="0"/>
              <a:t>Dne 9. dubna 1895 uznáno místo za vhodné a dne 16. dubna 1896 počala stavba. </a:t>
            </a:r>
          </a:p>
          <a:p>
            <a:r>
              <a:rPr lang="cs-CZ" b="1" dirty="0"/>
              <a:t>Již 8. září téhož roku byla škola vysvěcena. Celkový náklad obnášel 15 tisíc zlatých.</a:t>
            </a:r>
          </a:p>
          <a:p>
            <a:pPr marL="0" indent="0">
              <a:buNone/>
            </a:pPr>
            <a:r>
              <a:rPr lang="cs-CZ" b="1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721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9A6DE-1BBB-4DD1-A941-DE089556E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Nová budova školy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49E1776-1B3F-4C12-A54E-2A91D8C9E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40" y="2425701"/>
            <a:ext cx="5468907" cy="3822700"/>
          </a:xfrm>
        </p:spPr>
      </p:pic>
    </p:spTree>
    <p:extLst>
      <p:ext uri="{BB962C8B-B14F-4D97-AF65-F5344CB8AC3E}">
        <p14:creationId xmlns:p14="http://schemas.microsoft.com/office/powerpoint/2010/main" val="3373660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EDE3A-2D71-4722-A481-CB54402E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Přístavba v roce 1910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E8E379-0C03-4F0D-BA47-0AE6DBC3A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Brzy se ukázalo, že budova školy je pro naši obec malá a již v roce 1910 byla přistavena.</a:t>
            </a:r>
          </a:p>
          <a:p>
            <a:r>
              <a:rPr lang="cs-CZ" dirty="0"/>
              <a:t>Bylo přistaveno levé křídlo, které kopírovalo původní budovu.</a:t>
            </a:r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9426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185</TotalTime>
  <Words>1187</Words>
  <Application>Microsoft Office PowerPoint</Application>
  <PresentationFormat>Širokoúhlá obrazovka</PresentationFormat>
  <Paragraphs>66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Garamond</vt:lpstr>
      <vt:lpstr>Organika</vt:lpstr>
      <vt:lpstr>ŠKOLA STEHELČEVES</vt:lpstr>
      <vt:lpstr>Něco z historie obce</vt:lpstr>
      <vt:lpstr>Zřízení školy</vt:lpstr>
      <vt:lpstr>1. Škola ve Stehelčevsi</vt:lpstr>
      <vt:lpstr>První podučitel – Jan Hofman</vt:lpstr>
      <vt:lpstr>Od roku 1829 byla škola  v mýtném domku čp.43 (dnes obecní úřad)</vt:lpstr>
      <vt:lpstr>Nová škola postavená v roce 1896</vt:lpstr>
      <vt:lpstr>Nová budova školy</vt:lpstr>
      <vt:lpstr>Přístavba v roce 1910</vt:lpstr>
      <vt:lpstr>Škola čp. 87 po přístavbě  </vt:lpstr>
      <vt:lpstr>1891 – Nastupuje Bohumil Kuchař</vt:lpstr>
      <vt:lpstr>„Sdružená odbočka banditů“</vt:lpstr>
      <vt:lpstr>Škola po 2.světové válce</vt:lpstr>
      <vt:lpstr>II.třída Národní školy šk.rok 1950-51</vt:lpstr>
      <vt:lpstr>Založení Mateřské školy a školní jídelny</vt:lpstr>
      <vt:lpstr>Mateřská školka šk.rok 1979-80</vt:lpstr>
      <vt:lpstr>Obřadní místnost ve škole</vt:lpstr>
      <vt:lpstr>Svatební oznámení párů oddaných  v obřadní síni v naší škole</vt:lpstr>
      <vt:lpstr>Budova školy v roce 1999</vt:lpstr>
      <vt:lpstr>Škola v roce 2003</vt:lpstr>
      <vt:lpstr>4. a 5.ročník ZŠ 2014 -15</vt:lpstr>
      <vt:lpstr>Škola v roce 2019</vt:lpstr>
      <vt:lpstr>Řídící učitelé a ředitelé základní školy od roku 1891 do roku 2020</vt:lpstr>
      <vt:lpstr>Učitelé mateřské školy  od roku 1950 do roku 2006</vt:lpstr>
      <vt:lpstr>Školní rok 2018/2019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STEHELČEVES</dc:title>
  <dc:creator>OUSTEHELC EVES</dc:creator>
  <cp:lastModifiedBy>Jaroslava Stancova</cp:lastModifiedBy>
  <cp:revision>17</cp:revision>
  <dcterms:created xsi:type="dcterms:W3CDTF">2020-01-23T17:19:41Z</dcterms:created>
  <dcterms:modified xsi:type="dcterms:W3CDTF">2021-10-04T17:13:54Z</dcterms:modified>
</cp:coreProperties>
</file>