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sldIdLst>
    <p:sldId id="256" r:id="rId2"/>
    <p:sldId id="257" r:id="rId3"/>
    <p:sldId id="258" r:id="rId4"/>
    <p:sldId id="276" r:id="rId5"/>
    <p:sldId id="291" r:id="rId6"/>
    <p:sldId id="277" r:id="rId7"/>
    <p:sldId id="259" r:id="rId8"/>
    <p:sldId id="280" r:id="rId9"/>
    <p:sldId id="260" r:id="rId10"/>
    <p:sldId id="261" r:id="rId11"/>
    <p:sldId id="262" r:id="rId12"/>
    <p:sldId id="263" r:id="rId13"/>
    <p:sldId id="264" r:id="rId14"/>
    <p:sldId id="274" r:id="rId15"/>
    <p:sldId id="270" r:id="rId16"/>
    <p:sldId id="271" r:id="rId17"/>
    <p:sldId id="272" r:id="rId18"/>
    <p:sldId id="265" r:id="rId19"/>
    <p:sldId id="266" r:id="rId20"/>
    <p:sldId id="281" r:id="rId21"/>
    <p:sldId id="267" r:id="rId22"/>
    <p:sldId id="268" r:id="rId23"/>
    <p:sldId id="269" r:id="rId24"/>
    <p:sldId id="282" r:id="rId25"/>
    <p:sldId id="279" r:id="rId26"/>
    <p:sldId id="283" r:id="rId27"/>
    <p:sldId id="278" r:id="rId28"/>
    <p:sldId id="284" r:id="rId29"/>
    <p:sldId id="285" r:id="rId30"/>
    <p:sldId id="286" r:id="rId31"/>
    <p:sldId id="275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333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41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1170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56197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991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4852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292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089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406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396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0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744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441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3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2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000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4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ysrosaries.com/collaboration/index.php?title=File:Saint_Lucy_-_Nuremberg_chronicles_f_125r_2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cs/kv%C4%9Btiny-jaro-barvy-p%C5%99%C3%ADroda-2184637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CAF88-95DD-4F29-8C3D-E11C19778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4" y="1821648"/>
            <a:ext cx="8361229" cy="2098226"/>
          </a:xfrm>
        </p:spPr>
        <p:txBody>
          <a:bodyPr/>
          <a:lstStyle/>
          <a:p>
            <a:r>
              <a:rPr lang="cs-CZ" dirty="0"/>
              <a:t>Advent a vánoce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4F581A-82DF-4FE9-AD21-2F786C2B2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63" y="3919874"/>
            <a:ext cx="6831673" cy="1086237"/>
          </a:xfrm>
        </p:spPr>
        <p:txBody>
          <a:bodyPr/>
          <a:lstStyle/>
          <a:p>
            <a:r>
              <a:rPr lang="cs-CZ" dirty="0"/>
              <a:t>Jak bývalo u nás</a:t>
            </a:r>
          </a:p>
        </p:txBody>
      </p:sp>
    </p:spTree>
    <p:extLst>
      <p:ext uri="{BB962C8B-B14F-4D97-AF65-F5344CB8AC3E}">
        <p14:creationId xmlns:p14="http://schemas.microsoft.com/office/powerpoint/2010/main" val="239157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07B30-70F2-404A-B08C-8E58688A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Zvyky a pověry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749B1-EB42-4D45-8E77-D9AA7F9202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Nejznámější pověrou je řezání třešňových větviček, kterým se říká barborky. Řežou je svobodné dívky, které se chtějí dozvědět, jestli se do roka vdají.</a:t>
            </a:r>
          </a:p>
          <a:p>
            <a:r>
              <a:rPr lang="cs-CZ" dirty="0"/>
              <a:t>S větvičkou se pojí i další zvyk. Děvčata si rozkvetlou větvičku dávala za pas, když šla na půlnoční mši. Když nějaký chlapec větvičku po mši před kostelem sebral a dal si ji za klobouk, znamenalo to milostné vyznání.</a:t>
            </a:r>
          </a:p>
        </p:txBody>
      </p:sp>
    </p:spTree>
    <p:extLst>
      <p:ext uri="{BB962C8B-B14F-4D97-AF65-F5344CB8AC3E}">
        <p14:creationId xmlns:p14="http://schemas.microsoft.com/office/powerpoint/2010/main" val="235239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9747F-29A5-43D4-A02D-979E43B3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6.12. svatý </a:t>
            </a:r>
            <a:r>
              <a:rPr lang="cs-CZ" dirty="0" err="1"/>
              <a:t>mikuláš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93EB4-093D-4948-AFC7-E8C2D00BF8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Postava </a:t>
            </a:r>
            <a:r>
              <a:rPr lang="cs-CZ" dirty="0" err="1"/>
              <a:t>mikuláše</a:t>
            </a:r>
            <a:r>
              <a:rPr lang="cs-CZ" dirty="0"/>
              <a:t> je historicky doložena. Původní podoba jména je </a:t>
            </a:r>
            <a:r>
              <a:rPr lang="cs-CZ" dirty="0" err="1"/>
              <a:t>nicolaos</a:t>
            </a:r>
            <a:r>
              <a:rPr lang="cs-CZ" dirty="0"/>
              <a:t>. Narodil se kolem roku 280 ve městě </a:t>
            </a:r>
            <a:r>
              <a:rPr lang="cs-CZ" dirty="0" err="1"/>
              <a:t>petari</a:t>
            </a:r>
            <a:r>
              <a:rPr lang="cs-CZ" dirty="0"/>
              <a:t>. </a:t>
            </a:r>
          </a:p>
          <a:p>
            <a:r>
              <a:rPr lang="cs-CZ" dirty="0"/>
              <a:t>Svůj majetek rozdal chudým a vydal se do </a:t>
            </a:r>
            <a:r>
              <a:rPr lang="cs-CZ" dirty="0" err="1"/>
              <a:t>palestiny</a:t>
            </a:r>
            <a:r>
              <a:rPr lang="cs-CZ" dirty="0"/>
              <a:t>.</a:t>
            </a:r>
          </a:p>
          <a:p>
            <a:r>
              <a:rPr lang="cs-CZ" dirty="0"/>
              <a:t>Traduje se, že ve městě </a:t>
            </a:r>
            <a:r>
              <a:rPr lang="cs-CZ" dirty="0" err="1"/>
              <a:t>mira</a:t>
            </a:r>
            <a:r>
              <a:rPr lang="cs-CZ" dirty="0"/>
              <a:t> zemřel biskup a neměli nástupce, tím se měl stát kněz, který jako první vstoupí do chrámu. A to byl </a:t>
            </a:r>
            <a:r>
              <a:rPr lang="cs-CZ" dirty="0" err="1"/>
              <a:t>mikuláš</a:t>
            </a:r>
            <a:r>
              <a:rPr lang="cs-CZ" dirty="0"/>
              <a:t>.</a:t>
            </a:r>
          </a:p>
          <a:p>
            <a:r>
              <a:rPr lang="cs-CZ" dirty="0"/>
              <a:t>Jeho nejoslavovanější vlastností byla štědrost.</a:t>
            </a:r>
          </a:p>
        </p:txBody>
      </p:sp>
    </p:spTree>
    <p:extLst>
      <p:ext uri="{BB962C8B-B14F-4D97-AF65-F5344CB8AC3E}">
        <p14:creationId xmlns:p14="http://schemas.microsoft.com/office/powerpoint/2010/main" val="90665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48316-984C-41E7-94A2-AD25DEAF2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Lidové mikulášské pochůzky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50A4A-B9DB-4C0C-91BA-D5B81F5F8F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Když se koncem listopadu ukázalo po západu slunce rudé nebe, říkalo se, že </a:t>
            </a:r>
            <a:r>
              <a:rPr lang="cs-CZ" dirty="0" err="1"/>
              <a:t>mikuláš</a:t>
            </a:r>
            <a:r>
              <a:rPr lang="cs-CZ" dirty="0"/>
              <a:t> peče pro děti dobroty a andělé mu přikládají do pece.</a:t>
            </a:r>
          </a:p>
          <a:p>
            <a:r>
              <a:rPr lang="cs-CZ" dirty="0"/>
              <a:t>Původní oslava sv. </a:t>
            </a:r>
            <a:r>
              <a:rPr lang="cs-CZ" dirty="0" err="1"/>
              <a:t>mikuláše</a:t>
            </a:r>
            <a:r>
              <a:rPr lang="cs-CZ" dirty="0"/>
              <a:t> měla podobu rozpustilého průvodu masek. </a:t>
            </a:r>
          </a:p>
          <a:p>
            <a:r>
              <a:rPr lang="cs-CZ" dirty="0"/>
              <a:t>na </a:t>
            </a:r>
            <a:r>
              <a:rPr lang="cs-CZ" dirty="0" err="1"/>
              <a:t>moravě</a:t>
            </a:r>
            <a:r>
              <a:rPr lang="cs-CZ" dirty="0"/>
              <a:t> chodila s </a:t>
            </a:r>
            <a:r>
              <a:rPr lang="cs-CZ" dirty="0" err="1"/>
              <a:t>mikulášem</a:t>
            </a:r>
            <a:r>
              <a:rPr lang="cs-CZ" dirty="0"/>
              <a:t> i ženská postava – </a:t>
            </a:r>
            <a:r>
              <a:rPr lang="cs-CZ" dirty="0" err="1"/>
              <a:t>mikuláška</a:t>
            </a:r>
            <a:r>
              <a:rPr lang="cs-CZ" dirty="0"/>
              <a:t>, </a:t>
            </a:r>
            <a:r>
              <a:rPr lang="cs-CZ" dirty="0" err="1"/>
              <a:t>mikulášova</a:t>
            </a:r>
            <a:r>
              <a:rPr lang="cs-CZ" dirty="0"/>
              <a:t> matička, měla   dětem připomínat poslušnost případně je trestat proutkem.</a:t>
            </a:r>
          </a:p>
          <a:p>
            <a:r>
              <a:rPr lang="cs-CZ" dirty="0"/>
              <a:t>Časem se postavy zúžily na </a:t>
            </a:r>
            <a:r>
              <a:rPr lang="cs-CZ" dirty="0" err="1"/>
              <a:t>mikuláše</a:t>
            </a:r>
            <a:r>
              <a:rPr lang="cs-CZ" dirty="0"/>
              <a:t>, anděla a čerta, děti za sladkosti musely přeříkat modlitbičku.</a:t>
            </a:r>
          </a:p>
        </p:txBody>
      </p:sp>
    </p:spTree>
    <p:extLst>
      <p:ext uri="{BB962C8B-B14F-4D97-AF65-F5344CB8AC3E}">
        <p14:creationId xmlns:p14="http://schemas.microsoft.com/office/powerpoint/2010/main" val="191143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515B89-6D29-4CFB-BA63-5D626890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Současná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20436E-B40F-4DC1-87DB-F889B82650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Mikulášské nadělování je jednou z nejrozšířenějších tradic u nás. A smysl těchto pochůzek </a:t>
            </a:r>
            <a:r>
              <a:rPr lang="cs-CZ" dirty="0" err="1"/>
              <a:t>mukuláše</a:t>
            </a:r>
            <a:r>
              <a:rPr lang="cs-CZ" dirty="0"/>
              <a:t>, anděla a čerta zůstal také stejný. Obdarovat a udělat dětem radost a někdy i trochu výchovně zapůsobit na malé nezbedy.</a:t>
            </a:r>
          </a:p>
          <a:p>
            <a:r>
              <a:rPr lang="cs-CZ" dirty="0"/>
              <a:t>Pro ty neposedné mívá připravené brambory a uhlí.</a:t>
            </a:r>
          </a:p>
        </p:txBody>
      </p:sp>
    </p:spTree>
    <p:extLst>
      <p:ext uri="{BB962C8B-B14F-4D97-AF65-F5344CB8AC3E}">
        <p14:creationId xmlns:p14="http://schemas.microsoft.com/office/powerpoint/2010/main" val="50635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032014C-9B7D-490D-AE35-5FF14EB7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Mikuláš v roce 1985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83BEA31-87E3-4C3F-BCBC-973A52519E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6125" y="2063750"/>
            <a:ext cx="4967287" cy="3311525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0AB35B6-2912-464C-989D-89B661F8C08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053931" y="2063750"/>
            <a:ext cx="4967287" cy="3311525"/>
          </a:xfrm>
        </p:spPr>
      </p:pic>
    </p:spTree>
    <p:extLst>
      <p:ext uri="{BB962C8B-B14F-4D97-AF65-F5344CB8AC3E}">
        <p14:creationId xmlns:p14="http://schemas.microsoft.com/office/powerpoint/2010/main" val="383527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97CA2CD-5761-473E-A883-13603A23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Mikuláš ve </a:t>
            </a:r>
            <a:r>
              <a:rPr lang="cs-CZ" dirty="0" err="1"/>
              <a:t>stehelčevsi</a:t>
            </a:r>
            <a:r>
              <a:rPr lang="cs-CZ" dirty="0"/>
              <a:t> v roce 1985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48C572B-8A67-4726-8DA9-41AB3CA6D2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79387" y="1843940"/>
            <a:ext cx="2486596" cy="3729895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E92BA12-E299-4491-8E2C-718C0BC5DF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053931" y="2063750"/>
            <a:ext cx="4967287" cy="3311525"/>
          </a:xfrm>
        </p:spPr>
      </p:pic>
    </p:spTree>
    <p:extLst>
      <p:ext uri="{BB962C8B-B14F-4D97-AF65-F5344CB8AC3E}">
        <p14:creationId xmlns:p14="http://schemas.microsoft.com/office/powerpoint/2010/main" val="2796242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ADD0E30-DA6C-48A5-BAC1-1E414534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mikulášských zábav pro děti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6177076-723E-4E54-8B8C-5EE737350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2008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5B2A3E5-2F4D-4C22-807F-58CCD60BFC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4753" y="2743390"/>
            <a:ext cx="4231291" cy="3153827"/>
          </a:xfr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F5331C30-EF05-4733-BA30-A923D0ED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2009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36733DC-BEAE-488B-8465-DB13616AD5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33300" y="2724509"/>
            <a:ext cx="4230276" cy="3172708"/>
          </a:xfrm>
        </p:spPr>
      </p:pic>
    </p:spTree>
    <p:extLst>
      <p:ext uri="{BB962C8B-B14F-4D97-AF65-F5344CB8AC3E}">
        <p14:creationId xmlns:p14="http://schemas.microsoft.com/office/powerpoint/2010/main" val="689427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3325294C-9249-41A6-9FDC-80A38E6C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Pekelníci 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E178979-5BF1-4369-94D9-8575F6F737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25217" y="1843939"/>
            <a:ext cx="3146374" cy="4195167"/>
          </a:xfr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7A122015-79AD-4A4A-AA44-BB14EB91961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444783" y="1843939"/>
            <a:ext cx="5593555" cy="4195167"/>
          </a:xfrm>
        </p:spPr>
      </p:pic>
    </p:spTree>
    <p:extLst>
      <p:ext uri="{BB962C8B-B14F-4D97-AF65-F5344CB8AC3E}">
        <p14:creationId xmlns:p14="http://schemas.microsoft.com/office/powerpoint/2010/main" val="82837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69141-E8A5-4FDC-B348-D01C3CEF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13.12. svatá </a:t>
            </a:r>
            <a:r>
              <a:rPr lang="cs-CZ" dirty="0" err="1"/>
              <a:t>lucie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D85DC-7CF7-4928-A64A-E0FD4D5CED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Lucie žila koncem 2.století na </a:t>
            </a:r>
            <a:r>
              <a:rPr lang="cs-CZ" dirty="0" err="1"/>
              <a:t>sicílii</a:t>
            </a:r>
            <a:r>
              <a:rPr lang="cs-CZ" dirty="0"/>
              <a:t>. Chtěla svůj život zasvětit bohu, ale rodiče s ní měli jiné plány. Chtěli jí provdat za muže bez vyzvání. </a:t>
            </a:r>
          </a:p>
          <a:p>
            <a:r>
              <a:rPr lang="cs-CZ" dirty="0"/>
              <a:t>Lucii se podařilo přesvědčit matku aby ji neprovdala, ale odmítnutý ženich ji udal jako tajnou křesťanku.</a:t>
            </a:r>
          </a:p>
          <a:p>
            <a:r>
              <a:rPr lang="cs-CZ" dirty="0"/>
              <a:t>Jejím trestem měl být nevěstinec, ale vůz s voli, který jí tam měl potupně dovézt, se nehnul ani o píď.</a:t>
            </a:r>
          </a:p>
          <a:p>
            <a:r>
              <a:rPr lang="cs-CZ" dirty="0"/>
              <a:t>Byla uvrhnuta do vězení, mučena a její život ukončil kat bodnutím dýky do hrdla.</a:t>
            </a:r>
          </a:p>
          <a:p>
            <a:r>
              <a:rPr lang="cs-CZ" dirty="0"/>
              <a:t>Na obrazech bývá malována s dýkou v hrdle nebo jak drží misku s očima. Prý jsou to její oči, do kterých se zamiloval její ženich.</a:t>
            </a:r>
          </a:p>
        </p:txBody>
      </p:sp>
    </p:spTree>
    <p:extLst>
      <p:ext uri="{BB962C8B-B14F-4D97-AF65-F5344CB8AC3E}">
        <p14:creationId xmlns:p14="http://schemas.microsoft.com/office/powerpoint/2010/main" val="3756136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A5C62-7E56-4FFF-A182-904AAFE6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zvyky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5C1FA-D7F3-47CA-B36C-3BA4BBA7B4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tento den držely obchůzku ženy a dívky. Byly zahalené do bílé </a:t>
            </a:r>
            <a:r>
              <a:rPr lang="cs-CZ" dirty="0" err="1"/>
              <a:t>loktuče</a:t>
            </a:r>
            <a:r>
              <a:rPr lang="cs-CZ" dirty="0"/>
              <a:t> a na obličeji měly velký klapající zobák, někde měly zamoučněný obličej.</a:t>
            </a:r>
          </a:p>
          <a:p>
            <a:r>
              <a:rPr lang="cs-CZ" dirty="0"/>
              <a:t>Kontrolovaly hospodyně, jak mají před vánocemi uklizeno. V ruce drželi peroutku, metlu nebo štětku a ometaly kouty, vymetaly prach a všechno zlé.</a:t>
            </a:r>
          </a:p>
          <a:p>
            <a:r>
              <a:rPr lang="cs-CZ" dirty="0"/>
              <a:t>V tento den se nesměl příst len a drát peří. Když </a:t>
            </a:r>
            <a:r>
              <a:rPr lang="cs-CZ" dirty="0" err="1"/>
              <a:t>lucky</a:t>
            </a:r>
            <a:r>
              <a:rPr lang="cs-CZ" dirty="0"/>
              <a:t> načapaly některou ženu při této práci, sebraly jí kužel a rozfoukaly peří po světnici.</a:t>
            </a:r>
          </a:p>
          <a:p>
            <a:r>
              <a:rPr lang="cs-CZ" dirty="0"/>
              <a:t>Od toho dne až do vánoc se sledovalo počasí a věštilo se, jaké bude počasí ve 12 měsících příštího roku.</a:t>
            </a:r>
          </a:p>
        </p:txBody>
      </p:sp>
    </p:spTree>
    <p:extLst>
      <p:ext uri="{BB962C8B-B14F-4D97-AF65-F5344CB8AC3E}">
        <p14:creationId xmlns:p14="http://schemas.microsoft.com/office/powerpoint/2010/main" val="2098375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003B9-025B-4F55-B51F-679BE5A7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2B2A69-01DA-4829-837A-4AAB42EC3E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Advent je časem očekávání příchodu spasitele na svět</a:t>
            </a:r>
          </a:p>
          <a:p>
            <a:r>
              <a:rPr lang="cs-CZ" dirty="0"/>
              <a:t>Advent – z latinského  </a:t>
            </a:r>
            <a:r>
              <a:rPr lang="cs-CZ" dirty="0" err="1"/>
              <a:t>adventus</a:t>
            </a:r>
            <a:r>
              <a:rPr lang="cs-CZ" dirty="0"/>
              <a:t> – příchod</a:t>
            </a:r>
          </a:p>
          <a:p>
            <a:r>
              <a:rPr lang="cs-CZ" dirty="0"/>
              <a:t>Tato doba byla vlastně přípravným obdobím na vánoční svátky</a:t>
            </a:r>
          </a:p>
          <a:p>
            <a:r>
              <a:rPr lang="cs-CZ" dirty="0"/>
              <a:t>Už v 11. století se doba adventu ustálila na posledních 4 týdnech před štědrým dnem. Byla to doba půstu</a:t>
            </a:r>
          </a:p>
          <a:p>
            <a:r>
              <a:rPr lang="cs-CZ" dirty="0"/>
              <a:t>První adventní nedělí začíná liturgický rok</a:t>
            </a:r>
          </a:p>
          <a:p>
            <a:r>
              <a:rPr lang="cs-CZ" dirty="0"/>
              <a:t>Advent začíná 4.nedělí před štědrým večerem a trvá 22 -  28 dní a může připadnout na kteroukoliv neděli mezi 27. listopadem a 3. prosincem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496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0874658-97CA-4C98-8196-BDC8E0AD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Svatá </a:t>
            </a:r>
            <a:r>
              <a:rPr lang="cs-CZ" dirty="0" err="1"/>
              <a:t>lucie</a:t>
            </a:r>
            <a:r>
              <a:rPr lang="cs-CZ" dirty="0"/>
              <a:t> a </a:t>
            </a:r>
            <a:r>
              <a:rPr lang="cs-CZ" dirty="0" err="1"/>
              <a:t>lucka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C40DB4-1460-4421-B9CC-09FBB0F6A4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0760" y="1758147"/>
            <a:ext cx="2578299" cy="3530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5907D4D1-05E1-44E3-81F2-F37DBEC810F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22919" t="5833" b="38665"/>
          <a:stretch/>
        </p:blipFill>
        <p:spPr>
          <a:xfrm rot="5400000">
            <a:off x="6322780" y="1526264"/>
            <a:ext cx="4775171" cy="2578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7929-2869-4301-9D53-5590AEEB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24.12 štědrý den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E2174A-D730-490B-AD61-5461A5A7B3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328" y="1656523"/>
            <a:ext cx="10394707" cy="3721032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b="1" dirty="0">
              <a:solidFill>
                <a:srgbClr val="333333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Štědrým dnem začínaly Vánoce. 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Slovo Vánoce podle některých zdrojů pochází z německého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Weihnachten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, ale pravděpodobnější je původ ze slavení dvanácti nocí.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Historie slavení Vánoc spadá do doby, kdy se v římském kalendáři v roce 336 objevil zbrusu nový svátek. Jmenoval se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Adventus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Divi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, což je jako Příchod Božského. Tento nový svátek měl připomenout jubileum nástupu panovníka na trůn. Věčně pronásledovaní křesťané odmítli uctívat člověka jako boha. A tak svátek zaměnili za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Adventus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Domini neboli Příchod Páně a poprvé ho oslavili v roce 354.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cs-CZ" sz="1800" b="1" dirty="0">
              <a:solidFill>
                <a:srgbClr val="333333"/>
              </a:solidFill>
              <a:effectLst/>
              <a:ea typeface="Times New Roman" panose="02020603050405020304" pitchFamily="18" charset="0"/>
            </a:endParaRPr>
          </a:p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C829C-E78D-4FC3-9BFC-BFDFCAB21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ECBAC2-B0C8-4F10-8EF0-C9B547ED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82" y="457200"/>
            <a:ext cx="6386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F975B0-D9E8-46EC-80E8-CD5CDEB8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dirty="0">
                <a:solidFill>
                  <a:srgbClr val="C00000"/>
                </a:solidFill>
                <a:effectLst/>
              </a:rPr>
              <a:t>Stromeček v Čechách</a:t>
            </a:r>
            <a:br>
              <a:rPr lang="cs-CZ" sz="1800" b="1" dirty="0">
                <a:solidFill>
                  <a:srgbClr val="BB2404"/>
                </a:solidFill>
                <a:effectLst/>
                <a:latin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B1159-21EB-4AB0-B021-E80827080A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311965"/>
            <a:ext cx="10394707" cy="4558747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První vánoční stromeček se rozsvítil v pražské vile ředitele Stavovského divadla Jana K.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Liebicha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roku 1812. 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Po třiceti letech se v Praze začaly stromky prodávat zcela běžně a lidé je nazývali Kristovým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strůmkem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. </a:t>
            </a:r>
            <a:endParaRPr lang="cs-CZ" sz="1800" b="1" dirty="0">
              <a:solidFill>
                <a:srgbClr val="333333"/>
              </a:solidFill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teprve později se stromeček rozšířil na Moravu a do většiny příbytků.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Zvyk stavět rozsvícené vánoční stromky na veřejných prostranstvích se v Evropě ujal po první světové válce.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Na českém území se podle dochovaných zpráv poprvé postavil veřejný stromeček v Plzni roku 1925. Tato zvyklost se za první republiky rychle rozšířila po dalších českých i moravských městech i vesnicích.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9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1BE35-B1D9-4190-BB5C-6E97A8F5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2" cy="1151965"/>
          </a:xfrm>
        </p:spPr>
        <p:txBody>
          <a:bodyPr/>
          <a:lstStyle/>
          <a:p>
            <a:r>
              <a:rPr lang="cs-CZ" dirty="0"/>
              <a:t>legenda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DC19BF-7B0B-4185-94E6-BEB9EE8B6C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77010"/>
            <a:ext cx="10394707" cy="3797576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Podle jednoho z legendárních vyprávění vděčí tradice vánočního stromečku za svůj vznik opatu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Kolumbánovi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z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Luxeuilu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a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Bobba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Kolumbán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žil v 6.století, narodil se v Irsku, ale misionářská činnost a poslání ho zavedla do Bretaně a Burgundska. </a:t>
            </a:r>
          </a:p>
          <a:p>
            <a:pPr algn="jus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Obyvatelé Burgundska byly v té době pohané a proto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Kolumbán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, aby jim trochu přiblížil svátek narození Krista, ozdobil v ten slavný den zapálenými pochodněmi do tvaru kříže starobylý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jehličňan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, který byl domorodci uctíván o každém zimním slunovratu. Zář ohně přilákal zástupy lidí a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Kolumbán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k nim pronesl kázání o narození malého Ježíška v dalekém městě Betlémě, chlévu s oslíkem a volem, chudém Josefovi a vyvolené Marii. A tak je možné, že v tento den vznikl ten krásný zvyk strojit vánoční stromek.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776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02B7207-C21F-4F0B-80DB-EB99DE95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Vánoční stromeček, </a:t>
            </a:r>
            <a:br>
              <a:rPr lang="cs-CZ" dirty="0"/>
            </a:br>
            <a:r>
              <a:rPr lang="cs-CZ" sz="3100" dirty="0"/>
              <a:t>jak jej známe my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B6BF90-8421-4550-AB60-D388F5DD47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538" t="34351" r="14630" b="29385"/>
          <a:stretch/>
        </p:blipFill>
        <p:spPr>
          <a:xfrm rot="5400000">
            <a:off x="7275320" y="2421959"/>
            <a:ext cx="5543522" cy="2071206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7DDF5C1-F843-4CF3-8920-1420C53DD04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300871" y="1492284"/>
            <a:ext cx="2947916" cy="393055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8EE06B-5EE3-4586-87D8-C599345DE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52" y="2343285"/>
            <a:ext cx="1247619" cy="2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77D88-C414-4693-AA26-6CD47068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51792"/>
            <a:ext cx="10396882" cy="768626"/>
          </a:xfrm>
        </p:spPr>
        <p:txBody>
          <a:bodyPr>
            <a:normAutofit fontScale="90000"/>
          </a:bodyPr>
          <a:lstStyle/>
          <a:p>
            <a:r>
              <a:rPr lang="cs-CZ" dirty="0"/>
              <a:t>Legenda o narození ježíška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4558E3-5EFB-488C-998A-1AE4815DFA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020418"/>
            <a:ext cx="10394707" cy="5585789"/>
          </a:xfrm>
        </p:spPr>
        <p:txBody>
          <a:bodyPr>
            <a:normAutofit fontScale="92500" lnSpcReduction="20000"/>
          </a:bodyPr>
          <a:lstStyle/>
          <a:p>
            <a:endParaRPr lang="cs-CZ" sz="1800" b="1" dirty="0">
              <a:solidFill>
                <a:srgbClr val="333333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Malý Ježíšek se narodil podle biblického příběhu v městě Betlémě, kam se ze svého domova v Nazaretu vydali jeho rodiče Marie a Josef. 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Na dlouhou cestu se vydali poté, co římský císař vyhlásil sčítání lidí a jejich majetku, kvůli lepšímu vybírání daní. Aby sčítání proběhlo v pořádku, musel se každý hlásit ve městě, z kterého pocházel.</a:t>
            </a:r>
            <a:endParaRPr lang="cs-CZ" sz="1800" b="1" dirty="0">
              <a:solidFill>
                <a:srgbClr val="333333"/>
              </a:solidFill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Ve městě Betlémě nebylo té noci, kdy Josef s Marií došli, jediný volný nocleh, a proto se na noc uchýlili v salaši nedaleko od městských bran. Tam také Marie porodila svého syna Ježíše. Namísto do kolébky jej uložila do jesliček, které jinak sloužili ke krmení dobytka.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Jako první se o narození Ježíše dozvěděli pastýři, kterým se zjevil anděl a zvěstoval, že se narodil spasitel. Pastýři se hned vydali na cestu, aby se novému králi poklonili.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Z východu se s cennými dary vydali tři mudrcové, kterým cestu ukazovala jasně zářící hvězda. 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Oni mudrcové byli Tři králové a mezi dary které Ježíškovi nesli byla myrha, kadidlo a zlato.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 narození budoucího krále se dozvěděl i král Herodes Veliký. Ze strachu o svůj trůn nechal okamžitě zavraždit všechny chlapce narozené v Betlémě. Josefovi a Marii se spolu s malým Ježíškem podařilo uprchnout do Egypta, odkud se vrátili zpět až po smrti Heroda.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 fontAlgn="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sz="1800" b="1" dirty="0">
              <a:solidFill>
                <a:srgbClr val="333333"/>
              </a:solidFill>
              <a:effectLst/>
              <a:ea typeface="Times New Roman" panose="02020603050405020304" pitchFamily="18" charset="0"/>
            </a:endParaRPr>
          </a:p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08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5D7FF-FEAA-4CC2-AB3C-4F74AEEB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Narození ježíška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A48586-61F9-424B-9B1C-EEC1BC4B28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942607" y="685801"/>
            <a:ext cx="3140076" cy="3276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C4C38A-5D1D-4D4A-B83C-91C115CD15F5}"/>
              </a:ext>
            </a:extLst>
          </p:cNvPr>
          <p:cNvSpPr txBox="1"/>
          <p:nvPr/>
        </p:nvSpPr>
        <p:spPr>
          <a:xfrm>
            <a:off x="543339" y="1710901"/>
            <a:ext cx="73992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Jako první se o narození Ježíše dozvěděli pastýři, kterým se zjevil anděl a zvěstoval, že se narodil spasitel. Pastýři se hned vydali na cestu, aby se novému králi poklonili.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východu se s cennými dary vydali tři mudrcové, kterým cestu ukazovala jasně zářící hvězda.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Oni mudrcové byli Tři králové a mezi dary které Ježíškovi nesli byla myrha, kadidlo a zlato.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 narození budoucího krále se dozvěděl i král Herodes Veliký. Ze strachu o svůj trůn nechal okamžitě zavraždit všechny chlapce narozené v Betlémě. Josefovi a Marii se spolu s malým Ježíškem podařilo uprchnout do Egypta, odkud se vrátili zpět až po smrti Heroda.</a:t>
            </a:r>
          </a:p>
        </p:txBody>
      </p:sp>
    </p:spTree>
    <p:extLst>
      <p:ext uri="{BB962C8B-B14F-4D97-AF65-F5344CB8AC3E}">
        <p14:creationId xmlns:p14="http://schemas.microsoft.com/office/powerpoint/2010/main" val="3945816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AA203-B238-486D-98B8-F59929B2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roku 2013 máme i náš betlém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321D053D-362A-43E1-9753-C89AF9FA1C8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54551" y="1638738"/>
            <a:ext cx="3343606" cy="4458142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192224C-680C-4BC7-9492-55B572E07C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22086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380015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F3C9B-ECBF-49E5-9FAA-98631AC8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Štědrovečerní zvyky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6D1822-0F97-4F07-A36E-7F11854BDE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Nejznámějším čarováním bylo rozkrajování jablíček. Objevila-li se hvězdička, znamenalo to štěstí, byl-li tam ale kříž, znamenalo to smrt nebo vážné onemocnění.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60E354-CD9B-46FD-A5AF-54458F18AFB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Svobodné a </a:t>
            </a:r>
            <a:r>
              <a:rPr lang="cs-CZ" sz="1800" b="1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nezdané</a:t>
            </a:r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dívky nezapomínaly na házení pantoflem. Postavily se zády ke dveřím, do pravé ruky vzaly pantofel nebo jinou vhodnou obuv a hodily ji za sebe. Mířil-li střevíc špičkou ke dveřím, očekávala se svatba a odchod z domu, špička v opačném směru znamenala nejméně jeden další rok zůstat “na ocet”.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D3CEB4-60DC-4D29-AE7A-2F7BC8F3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18" y="3718990"/>
            <a:ext cx="2066667" cy="1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4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E4CB3-84E1-44D1-A919-01C00508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Štědrovečerní stůl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ED6899-23EB-4B0C-B91B-1382CE2B43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Prostírání stolu se věnovala velká pozornost. Většinou se symbolicky na jeden roh pokládal pecen chleba, aby měla rodina stále co do úst.</a:t>
            </a: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Na druhý roh slaměnka s trochou všeho, co pole dalo proto, aby i v následujícím roce byla dobrá úroda. </a:t>
            </a: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Na třetí roh se pokládaly peníze, které měly slibovat blahobyt. </a:t>
            </a: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Na čtvrtý roh se někde pokládala miska na kousky jídla pro dobytek a slepice. 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82CEFC-B92D-47C6-B2D8-C2FD3DB0187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6145" y="1851395"/>
            <a:ext cx="5086538" cy="3311189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Samotný stůl se pak obepínal řetězem nebo provazem, což mělo zaručit ochranu stáda ovcí před vlky, ochranu statku před zloději a také soudržnost celé rodiny po celý další rok.</a:t>
            </a:r>
          </a:p>
          <a:p>
            <a:pPr algn="just"/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Řetěz nebo provaz potom hospodyně stočila do kruhu a do něj se sypalo slepicím. Slepice, které zobaly mimo kruh, byly tzv. „tulačky“, které zanášely mimo hnízdo.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81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F3EEF-D536-48DD-A60E-D28A589D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 a význam adventu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AA4E8-2C9A-422D-896A-0BED218EDE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indent="449580" algn="just" fontAlgn="t"/>
            <a:r>
              <a:rPr lang="cs-CZ" sz="24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Svatý čas adventní měl podle církve povzbuzovat věřící v jejich mnohdy těžkém životě a zároveň je nabádat k pokornosti a úctě.</a:t>
            </a:r>
          </a:p>
          <a:p>
            <a:pPr indent="449580" algn="just" fontAlgn="t"/>
            <a:r>
              <a:rPr lang="cs-CZ" sz="24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Dnes často nastupující advent připomínají adventní trhy.</a:t>
            </a:r>
            <a:endParaRPr lang="cs-CZ" sz="2400" dirty="0">
              <a:effectLst/>
              <a:ea typeface="Times New Roman" panose="02020603050405020304" pitchFamily="18" charset="0"/>
            </a:endParaRPr>
          </a:p>
          <a:p>
            <a:pPr indent="0" algn="just" fontAlgn="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76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DEEA4-83A7-424E-AF3B-F48EACC9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Půlnoční mše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032216-3E44-426E-B6EC-07B8A8D534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Když se blížila půlnoc spěchali všichni do kostela na jakési vyvrcholení štědrovečerních oslav „půlnoční mši“. </a:t>
            </a:r>
          </a:p>
          <a:p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Každý rok právě tuto noc cítili to samé, co prožívá každý rodič nad narozeným potomkem – radost, lásku a naději v budoucnost.</a:t>
            </a:r>
          </a:p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855D60-3EB3-42B2-8E6A-20C567933B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1795" y="2063396"/>
            <a:ext cx="5088714" cy="331118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Narodil se Kristus Pán, veselme se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z růže kvítek vykvet nám, radujme se,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z života čistého,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z rodu královského,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nám, nám, narodil se!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12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9027D32-6298-4F6F-918B-17979370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1" y="619539"/>
            <a:ext cx="10396882" cy="1158140"/>
          </a:xfrm>
        </p:spPr>
        <p:txBody>
          <a:bodyPr/>
          <a:lstStyle/>
          <a:p>
            <a:r>
              <a:rPr lang="cs-CZ" dirty="0"/>
              <a:t>Půlnoční setkání s koledou 2014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1A4D4DA-7E34-4BDA-9DBF-CF02135E93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27653" y="1594147"/>
            <a:ext cx="3154017" cy="4205357"/>
          </a:xfrm>
        </p:spPr>
      </p:pic>
      <p:pic>
        <p:nvPicPr>
          <p:cNvPr id="22" name="Zástupný obsah 21">
            <a:extLst>
              <a:ext uri="{FF2B5EF4-FFF2-40B4-BE49-F238E27FC236}">
                <a16:creationId xmlns:a16="http://schemas.microsoft.com/office/drawing/2014/main" id="{3CEFE79E-16B9-4B60-875E-997186AEFAD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451259" y="1594147"/>
            <a:ext cx="5607141" cy="4205357"/>
          </a:xfrm>
        </p:spPr>
      </p:pic>
    </p:spTree>
    <p:extLst>
      <p:ext uri="{BB962C8B-B14F-4D97-AF65-F5344CB8AC3E}">
        <p14:creationId xmlns:p14="http://schemas.microsoft.com/office/powerpoint/2010/main" val="3376266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9EA60-0544-41F4-88DB-F2C3122B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25.12. Boží hod vánoční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5890B-F4DC-48BA-B59D-4E2D7DD511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indent="449580" algn="just" fontAlgn="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Na Boží hod vánoční se nikde nepracovalo, všichni měli zbožně rozjímat. Světnice ani zápraží se tento den nemetly, postele nestlaly. Nechodilo se ani po návštěvách a přišel-li přeci někdo, měl přinést koledu a popřát šťastných a veselých svátků narození Pána Krista.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indent="449580" algn="just" fontAlgn="t"/>
            <a:r>
              <a:rPr lang="cs-CZ" sz="18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 božíhodové mši, zvané také „hrubá“ bývalo v kostele plno, zvlášť pak ve vinařských oblastech, kde se věřilo, že ozáří-li sluníčko během mše tvář pana faráře, předznamenává to hojnou úrodu dobrého vína.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49F1A4E-8D20-4229-A6F1-99B17F51676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r="59365"/>
          <a:stretch/>
        </p:blipFill>
        <p:spPr>
          <a:xfrm>
            <a:off x="7911549" y="1016139"/>
            <a:ext cx="2742000" cy="4480990"/>
          </a:xfrm>
        </p:spPr>
      </p:pic>
    </p:spTree>
    <p:extLst>
      <p:ext uri="{BB962C8B-B14F-4D97-AF65-F5344CB8AC3E}">
        <p14:creationId xmlns:p14="http://schemas.microsoft.com/office/powerpoint/2010/main" val="2632485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A8F91-3CFA-4921-9AD9-3E0FA143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26.12. svatý </a:t>
            </a:r>
            <a:r>
              <a:rPr lang="cs-CZ" dirty="0" err="1"/>
              <a:t>štěpán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9A510-FD24-470E-9190-ECAF30B748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sz="2100" dirty="0"/>
              <a:t>Štěpán byl řecky mluvícím židem, který se obrátil na křesťanskou víru. Byl velice vzdělaným a svým kázáním si nadělal mnoho nepřátel, kteří jej udali židovské veleradě. Před ní se snažil své kázání vysvětlit, za což byl obviněn z rouhačství, vyveden z města a ukamenován. Zemřel kolem roku 35 n.l.</a:t>
            </a:r>
          </a:p>
          <a:p>
            <a:r>
              <a:rPr lang="cs-CZ" sz="2100" dirty="0"/>
              <a:t>Svatý Štěpán býval vzýván na pomoc proti bolestem hlavy, byl patronem koní a zpravidla býval zobrazován s kameny a palmovou ratolestí.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6DA668-5C86-4368-8289-AF031B6569E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Koleda, koleda, Štěpáne! Co to neseš ve džbáně?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Nesu, nesu koledu, upadl jsem s ní na ledu,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psi se na mě sběhli, koledu mi snědli.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Co mám smutný dělati? Musím jinou žebrati.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Koledu mi dejte, jen se mi nesmějte!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  <a:latin typeface="Algerian" panose="04020705040A02060702" pitchFamily="82" charset="0"/>
              </a:rPr>
              <a:t>Koledu mi dali, přece se mi smáli.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24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3B5BF27-0A17-4584-BF8B-685E6761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6.1. tři králové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0D2CE2C-BAF7-44C2-8862-7CFF5F9557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Západní křesťanství slaví památku sv. Tří králů dne 6. ledna. Oproti tomu východní církve si připomínají příchod Tří mudrců do Betléma už 25. prosince (tedy na svátek Narození Páně).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Svátek Tří králů byl i posledním dnem ve vánočním období, kdy se koledníci vydávali na koledu. Tříkrálová koleda patří mezi nejznámější, vždyť kdo by neznal :"My Tři králové jdeme k Vám, štěstí zdraví </a:t>
            </a:r>
            <a:r>
              <a:rPr lang="cs-CZ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vinšujem</a:t>
            </a:r>
            <a:r>
              <a:rPr lang="cs-CZ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Vám...". Vánoční období nazývané také jako vánoční okruh se uzavřelo hned první následující neděli po svátku Tří králů.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04891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1BA98D8-5301-4D3F-AE9E-F9F55AE8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Tříkrálové koledování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A64AB07E-95D8-4BE3-9246-734C25B9DB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044" r="30044"/>
          <a:stretch>
            <a:fillRect/>
          </a:stretch>
        </p:blipFill>
        <p:spPr>
          <a:xfrm>
            <a:off x="7222496" y="173285"/>
            <a:ext cx="3844760" cy="5419132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6D7AF64-ADD9-460D-A0FC-1BF56E9D9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 v naší obci se opět ujal zvyk tříkrálové sbírky, která je věnována charitativní činnosti</a:t>
            </a:r>
          </a:p>
        </p:txBody>
      </p:sp>
    </p:spTree>
    <p:extLst>
      <p:ext uri="{BB962C8B-B14F-4D97-AF65-F5344CB8AC3E}">
        <p14:creationId xmlns:p14="http://schemas.microsoft.com/office/powerpoint/2010/main" val="244480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468B4-549C-41ED-9197-4A0D11EC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Adventní trhy  2006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7CA4C4-9E55-489E-A026-4BAC8A31CE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22086" y="2063750"/>
            <a:ext cx="4415366" cy="331152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64F35C3-C7CD-4A45-8A09-07DF98F3452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298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80973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2D692-44A4-4CD5-AB1B-ABC0402F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Rozsvícení vánočního stromu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4863946-0237-4BBE-9A95-CF5AE1F268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01900" y="1630818"/>
            <a:ext cx="6235699" cy="4563066"/>
          </a:xfrm>
        </p:spPr>
      </p:pic>
    </p:spTree>
    <p:extLst>
      <p:ext uri="{BB962C8B-B14F-4D97-AF65-F5344CB8AC3E}">
        <p14:creationId xmlns:p14="http://schemas.microsoft.com/office/powerpoint/2010/main" val="394988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C4BD8-F207-4DE5-89FF-D7A7C535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Adventní trhy 2017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172F1EF-9419-4840-8E8C-145BE94E04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22086" y="2063750"/>
            <a:ext cx="4415366" cy="3311525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0A9F8BCD-9882-4B63-8478-9FEBAE51215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298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11410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5724-3357-4D87-A449-2E5F403D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4.12. Svatá </a:t>
            </a:r>
            <a:r>
              <a:rPr lang="cs-CZ" dirty="0" err="1"/>
              <a:t>barbora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2C62B-7D21-4436-8D6B-234C709E99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Vypráví se, že otec Barbory byl bohatý turecký šlechtic, který pečlivě střežil její ctnost.</a:t>
            </a:r>
          </a:p>
          <a:p>
            <a:r>
              <a:rPr lang="cs-CZ" dirty="0"/>
              <a:t>Nechal ji zavřít ve věži</a:t>
            </a:r>
          </a:p>
          <a:p>
            <a:r>
              <a:rPr lang="cs-CZ" dirty="0"/>
              <a:t>Jeden ze sloužících byl tajný křesťan, který Barboru obrátil na křesťanskou víru.</a:t>
            </a:r>
          </a:p>
          <a:p>
            <a:r>
              <a:rPr lang="cs-CZ" dirty="0"/>
              <a:t>Nechala se tajně pokřtít.</a:t>
            </a:r>
          </a:p>
          <a:p>
            <a:r>
              <a:rPr lang="cs-CZ" dirty="0"/>
              <a:t>Otec u ní našel kříž a velmi se rozzlobil.</a:t>
            </a:r>
          </a:p>
          <a:p>
            <a:r>
              <a:rPr lang="cs-CZ" dirty="0"/>
              <a:t>Barboře se podařilo utéct, ale zradil ji pastýř, který prozradil její úkryt. Byla dovlečena zpět.</a:t>
            </a:r>
          </a:p>
        </p:txBody>
      </p:sp>
    </p:spTree>
    <p:extLst>
      <p:ext uri="{BB962C8B-B14F-4D97-AF65-F5344CB8AC3E}">
        <p14:creationId xmlns:p14="http://schemas.microsoft.com/office/powerpoint/2010/main" val="152877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04ED8-EE23-4657-8822-F17C6491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75" y="685800"/>
            <a:ext cx="10396882" cy="1158140"/>
          </a:xfrm>
        </p:spPr>
        <p:txBody>
          <a:bodyPr/>
          <a:lstStyle/>
          <a:p>
            <a:r>
              <a:rPr lang="cs-CZ" dirty="0"/>
              <a:t>barborky</a:t>
            </a:r>
          </a:p>
        </p:txBody>
      </p:sp>
      <p:pic>
        <p:nvPicPr>
          <p:cNvPr id="24" name="Zástupný obsah 23">
            <a:extLst>
              <a:ext uri="{FF2B5EF4-FFF2-40B4-BE49-F238E27FC236}">
                <a16:creationId xmlns:a16="http://schemas.microsoft.com/office/drawing/2014/main" id="{41857278-38F9-4E4A-8EEC-DE1904780C6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2114" t="21309" b="20540"/>
          <a:stretch/>
        </p:blipFill>
        <p:spPr>
          <a:xfrm rot="5400000">
            <a:off x="5991194" y="1801272"/>
            <a:ext cx="5047116" cy="2504199"/>
          </a:xfrm>
        </p:spPr>
      </p:pic>
      <p:pic>
        <p:nvPicPr>
          <p:cNvPr id="22" name="Zástupný obsah 21">
            <a:extLst>
              <a:ext uri="{FF2B5EF4-FFF2-40B4-BE49-F238E27FC236}">
                <a16:creationId xmlns:a16="http://schemas.microsoft.com/office/drawing/2014/main" id="{6D90E421-D012-4078-AC2A-5D53FAF598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0575" y="2197525"/>
            <a:ext cx="3700207" cy="246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93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64FF1-AA33-4E25-ABC9-8CFF819C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9942442" cy="599660"/>
          </a:xfrm>
        </p:spPr>
        <p:txBody>
          <a:bodyPr>
            <a:normAutofit fontScale="90000"/>
          </a:bodyPr>
          <a:lstStyle/>
          <a:p>
            <a:r>
              <a:rPr lang="cs-CZ" dirty="0"/>
              <a:t>Legenda pokračuje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44AEC5-F232-4FEA-B9AF-F4C2AFF27F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152940"/>
            <a:ext cx="10394707" cy="422164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Pastýře  bůh potrestal A Jeho stádo proměněno v luční kobylky.</a:t>
            </a:r>
          </a:p>
          <a:p>
            <a:r>
              <a:rPr lang="cs-CZ" dirty="0"/>
              <a:t>Otci se nepodařilo přimět Barboru aby se zřekla křesťanství.</a:t>
            </a:r>
          </a:p>
          <a:p>
            <a:r>
              <a:rPr lang="cs-CZ" dirty="0"/>
              <a:t>Soudci ji odsoudili k smrti ale předtím ji krutě mučili.</a:t>
            </a:r>
          </a:p>
          <a:p>
            <a:r>
              <a:rPr lang="cs-CZ" dirty="0"/>
              <a:t>Popravu vykonal její otec, usekl jí hlavu, ale trestu neušel, zabil ho blesk.</a:t>
            </a:r>
          </a:p>
          <a:p>
            <a:r>
              <a:rPr lang="cs-CZ" dirty="0"/>
              <a:t>Cestou na popravu Barbora utrhla větvičku, která cestou rozkvetla</a:t>
            </a:r>
          </a:p>
          <a:p>
            <a:r>
              <a:rPr lang="cs-CZ" dirty="0"/>
              <a:t>Statečná dívka se stala světicí a bylo jí zasvěceno mnoho kaplí a kostelů.</a:t>
            </a:r>
          </a:p>
          <a:p>
            <a:r>
              <a:rPr lang="cs-CZ" dirty="0"/>
              <a:t>Barbora bývá zobrazována se svým vězením – věží a mečem, jímž byla popravena.</a:t>
            </a:r>
          </a:p>
          <a:p>
            <a:r>
              <a:rPr lang="cs-CZ" dirty="0"/>
              <a:t>Svatá </a:t>
            </a:r>
            <a:r>
              <a:rPr lang="cs-CZ" dirty="0" err="1"/>
              <a:t>barbora</a:t>
            </a:r>
            <a:r>
              <a:rPr lang="cs-CZ" dirty="0"/>
              <a:t> je patronkou horníků, dělostřelců a hasičů, hutníků, slévačů, </a:t>
            </a:r>
            <a:r>
              <a:rPr lang="cs-CZ" dirty="0" err="1"/>
              <a:t>atavebních</a:t>
            </a:r>
            <a:r>
              <a:rPr lang="cs-CZ" dirty="0"/>
              <a:t> dělníků, tesařů a pokrývačů.</a:t>
            </a:r>
          </a:p>
        </p:txBody>
      </p:sp>
    </p:spTree>
    <p:extLst>
      <p:ext uri="{BB962C8B-B14F-4D97-AF65-F5344CB8AC3E}">
        <p14:creationId xmlns:p14="http://schemas.microsoft.com/office/powerpoint/2010/main" val="3879909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223</TotalTime>
  <Words>2208</Words>
  <Application>Microsoft Office PowerPoint</Application>
  <PresentationFormat>Širokoúhlá obrazovka</PresentationFormat>
  <Paragraphs>138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Algerian</vt:lpstr>
      <vt:lpstr>Arial</vt:lpstr>
      <vt:lpstr>Impact</vt:lpstr>
      <vt:lpstr>Times New Roman</vt:lpstr>
      <vt:lpstr>Hlavní událost</vt:lpstr>
      <vt:lpstr>Advent a vánoce</vt:lpstr>
      <vt:lpstr>advent</vt:lpstr>
      <vt:lpstr>Smysl a význam adventu</vt:lpstr>
      <vt:lpstr>Adventní trhy  2006</vt:lpstr>
      <vt:lpstr>Rozsvícení vánočního stromu</vt:lpstr>
      <vt:lpstr>Adventní trhy 2017</vt:lpstr>
      <vt:lpstr>4.12. Svatá barbora </vt:lpstr>
      <vt:lpstr>barborky</vt:lpstr>
      <vt:lpstr>Legenda pokračuje</vt:lpstr>
      <vt:lpstr>Zvyky a pověry</vt:lpstr>
      <vt:lpstr>6.12. svatý mikuláš</vt:lpstr>
      <vt:lpstr>Lidové mikulášské pochůzky</vt:lpstr>
      <vt:lpstr>Současná tradice</vt:lpstr>
      <vt:lpstr>Mikuláš v roce 1985</vt:lpstr>
      <vt:lpstr>Mikuláš ve stehelčevsi v roce 1985</vt:lpstr>
      <vt:lpstr>Z mikulášských zábav pro děti</vt:lpstr>
      <vt:lpstr>Pekelníci </vt:lpstr>
      <vt:lpstr>13.12. svatá lucie</vt:lpstr>
      <vt:lpstr>zvyky</vt:lpstr>
      <vt:lpstr>Svatá lucie a lucka</vt:lpstr>
      <vt:lpstr>24.12 štědrý den</vt:lpstr>
      <vt:lpstr>Stromeček v Čechách </vt:lpstr>
      <vt:lpstr>legenda</vt:lpstr>
      <vt:lpstr>Vánoční stromeček,  jak jej známe my</vt:lpstr>
      <vt:lpstr>Legenda o narození ježíška</vt:lpstr>
      <vt:lpstr>Narození ježíška</vt:lpstr>
      <vt:lpstr>Od roku 2013 máme i náš betlém</vt:lpstr>
      <vt:lpstr>Štědrovečerní zvyky</vt:lpstr>
      <vt:lpstr>Štědrovečerní stůl</vt:lpstr>
      <vt:lpstr>Půlnoční mše</vt:lpstr>
      <vt:lpstr>Půlnoční setkání s koledou 2014</vt:lpstr>
      <vt:lpstr>25.12. Boží hod vánoční </vt:lpstr>
      <vt:lpstr>26.12. svatý štěpán</vt:lpstr>
      <vt:lpstr>6.1. tři králové</vt:lpstr>
      <vt:lpstr>Tříkrálové koledování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 a vánoce</dc:title>
  <dc:creator>Jaroslava Stancova</dc:creator>
  <cp:lastModifiedBy>Jaroslava Stancova</cp:lastModifiedBy>
  <cp:revision>23</cp:revision>
  <dcterms:created xsi:type="dcterms:W3CDTF">2021-11-24T19:39:38Z</dcterms:created>
  <dcterms:modified xsi:type="dcterms:W3CDTF">2021-12-14T12:08:01Z</dcterms:modified>
</cp:coreProperties>
</file>